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handoutMasterIdLst>
    <p:handoutMasterId r:id="rId10"/>
  </p:handoutMasterIdLst>
  <p:sldIdLst>
    <p:sldId id="257" r:id="rId2"/>
    <p:sldId id="261" r:id="rId3"/>
    <p:sldId id="262" r:id="rId4"/>
    <p:sldId id="265" r:id="rId5"/>
    <p:sldId id="264" r:id="rId6"/>
    <p:sldId id="263" r:id="rId7"/>
    <p:sldId id="266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0051"/>
    <a:srgbClr val="7F9FD7"/>
    <a:srgbClr val="8DA9DB"/>
    <a:srgbClr val="18F018"/>
    <a:srgbClr val="20D5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82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DBC7757F-0128-4661-8E12-074C9B1DF10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52E5E62-2E97-4409-81F2-73184A7128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9842A4-DD81-47A6-A1F4-69A8E80C3096}" type="datetimeFigureOut">
              <a:rPr lang="fr-FR" smtClean="0"/>
              <a:t>28/04/2021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5D0318B-45C6-4186-93E0-903AF302ABC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0213291-F4B7-4FAF-BEF4-29C84D3BF2E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D4B2F3-B6B3-4D4D-9BE0-BB9D066659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4452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DCEBA3-F5E1-43AC-B84F-B1308717BD71}" type="datetimeFigureOut">
              <a:rPr lang="fr-FR" smtClean="0"/>
              <a:t>28/04/2021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B61DC5-2F25-4BF0-BB7B-8F06E681E2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4257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err="1"/>
              <a:t>PédagoTeam</a:t>
            </a:r>
            <a:r>
              <a:rPr lang="fr-FR" baseline="0"/>
              <a:t> 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7B791-0616-451C-A96E-E4165CC820F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5605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385B-3C67-4F4F-B0E2-78362EA1BCBA}" type="datetimeFigureOut">
              <a:rPr lang="fr-FR" smtClean="0"/>
              <a:t>28/04/2021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BE537-4222-4F06-9A1B-531D566F3C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4723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385B-3C67-4F4F-B0E2-78362EA1BCBA}" type="datetimeFigureOut">
              <a:rPr lang="fr-FR" smtClean="0"/>
              <a:t>28/04/2021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BE537-4222-4F06-9A1B-531D566F3C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2832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385B-3C67-4F4F-B0E2-78362EA1BCBA}" type="datetimeFigureOut">
              <a:rPr lang="fr-FR" smtClean="0"/>
              <a:t>28/04/2021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BE537-4222-4F06-9A1B-531D566F3C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210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385B-3C67-4F4F-B0E2-78362EA1BCBA}" type="datetimeFigureOut">
              <a:rPr lang="fr-FR" smtClean="0"/>
              <a:t>28/04/2021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BE537-4222-4F06-9A1B-531D566F3C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1257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385B-3C67-4F4F-B0E2-78362EA1BCBA}" type="datetimeFigureOut">
              <a:rPr lang="fr-FR" smtClean="0"/>
              <a:t>28/04/2021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BE537-4222-4F06-9A1B-531D566F3C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9969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385B-3C67-4F4F-B0E2-78362EA1BCBA}" type="datetimeFigureOut">
              <a:rPr lang="fr-FR" smtClean="0"/>
              <a:t>28/04/2021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BE537-4222-4F06-9A1B-531D566F3C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8487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385B-3C67-4F4F-B0E2-78362EA1BCBA}" type="datetimeFigureOut">
              <a:rPr lang="fr-FR" smtClean="0"/>
              <a:t>28/04/2021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BE537-4222-4F06-9A1B-531D566F3C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701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385B-3C67-4F4F-B0E2-78362EA1BCBA}" type="datetimeFigureOut">
              <a:rPr lang="fr-FR" smtClean="0"/>
              <a:t>28/04/2021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BE537-4222-4F06-9A1B-531D566F3C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0813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385B-3C67-4F4F-B0E2-78362EA1BCBA}" type="datetimeFigureOut">
              <a:rPr lang="fr-FR" smtClean="0"/>
              <a:t>28/04/2021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BE537-4222-4F06-9A1B-531D566F3C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9114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385B-3C67-4F4F-B0E2-78362EA1BCBA}" type="datetimeFigureOut">
              <a:rPr lang="fr-FR" smtClean="0"/>
              <a:t>28/04/2021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BE537-4222-4F06-9A1B-531D566F3C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5596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385B-3C67-4F4F-B0E2-78362EA1BCBA}" type="datetimeFigureOut">
              <a:rPr lang="fr-FR" smtClean="0"/>
              <a:t>28/04/2021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BE537-4222-4F06-9A1B-531D566F3C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2274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C385B-3C67-4F4F-B0E2-78362EA1BCBA}" type="datetimeFigureOut">
              <a:rPr lang="fr-FR" smtClean="0"/>
              <a:t>28/04/2021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ABE537-4222-4F06-9A1B-531D566F3C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844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7.mp3"/><Relationship Id="rId13" Type="http://schemas.openxmlformats.org/officeDocument/2006/relationships/image" Target="../media/image8.png"/><Relationship Id="rId3" Type="http://schemas.microsoft.com/office/2007/relationships/media" Target="../media/media5.mp3"/><Relationship Id="rId7" Type="http://schemas.microsoft.com/office/2007/relationships/media" Target="../media/media7.mp3"/><Relationship Id="rId12" Type="http://schemas.openxmlformats.org/officeDocument/2006/relationships/image" Target="../media/image3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11" Type="http://schemas.openxmlformats.org/officeDocument/2006/relationships/slideLayout" Target="../slideLayouts/slideLayout2.xml"/><Relationship Id="rId5" Type="http://schemas.microsoft.com/office/2007/relationships/media" Target="../media/media6.mp3"/><Relationship Id="rId10" Type="http://schemas.openxmlformats.org/officeDocument/2006/relationships/audio" Target="../media/media8.mp3"/><Relationship Id="rId4" Type="http://schemas.openxmlformats.org/officeDocument/2006/relationships/audio" Target="../media/media5.mp3"/><Relationship Id="rId9" Type="http://schemas.microsoft.com/office/2007/relationships/media" Target="../media/media8.mp3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10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audio" Target="../media/media11.mp3"/><Relationship Id="rId5" Type="http://schemas.microsoft.com/office/2007/relationships/media" Target="../media/media11.mp3"/><Relationship Id="rId10" Type="http://schemas.openxmlformats.org/officeDocument/2006/relationships/image" Target="../media/image10.jpg"/><Relationship Id="rId4" Type="http://schemas.openxmlformats.org/officeDocument/2006/relationships/audio" Target="../media/media10.mp3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7" Type="http://schemas.openxmlformats.org/officeDocument/2006/relationships/image" Target="../media/image11.jpe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space réservé du contenu 10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87" b="37258"/>
          <a:stretch/>
        </p:blipFill>
        <p:spPr>
          <a:xfrm>
            <a:off x="2358815" y="-41295"/>
            <a:ext cx="9833185" cy="1845147"/>
          </a:xfrm>
        </p:spPr>
      </p:pic>
      <p:sp>
        <p:nvSpPr>
          <p:cNvPr id="5" name="Rectangle 4"/>
          <p:cNvSpPr/>
          <p:nvPr/>
        </p:nvSpPr>
        <p:spPr>
          <a:xfrm>
            <a:off x="-20410" y="-65315"/>
            <a:ext cx="4454434" cy="1890940"/>
          </a:xfrm>
          <a:custGeom>
            <a:avLst/>
            <a:gdLst>
              <a:gd name="connsiteX0" fmla="*/ 0 w 6309360"/>
              <a:gd name="connsiteY0" fmla="*/ 0 h 2346960"/>
              <a:gd name="connsiteX1" fmla="*/ 6309360 w 6309360"/>
              <a:gd name="connsiteY1" fmla="*/ 0 h 2346960"/>
              <a:gd name="connsiteX2" fmla="*/ 6309360 w 6309360"/>
              <a:gd name="connsiteY2" fmla="*/ 2346960 h 2346960"/>
              <a:gd name="connsiteX3" fmla="*/ 0 w 6309360"/>
              <a:gd name="connsiteY3" fmla="*/ 2346960 h 2346960"/>
              <a:gd name="connsiteX4" fmla="*/ 0 w 6309360"/>
              <a:gd name="connsiteY4" fmla="*/ 0 h 2346960"/>
              <a:gd name="connsiteX0" fmla="*/ 0 w 6309360"/>
              <a:gd name="connsiteY0" fmla="*/ 0 h 2346960"/>
              <a:gd name="connsiteX1" fmla="*/ 6309360 w 6309360"/>
              <a:gd name="connsiteY1" fmla="*/ 0 h 2346960"/>
              <a:gd name="connsiteX2" fmla="*/ 3718560 w 6309360"/>
              <a:gd name="connsiteY2" fmla="*/ 2346960 h 2346960"/>
              <a:gd name="connsiteX3" fmla="*/ 0 w 6309360"/>
              <a:gd name="connsiteY3" fmla="*/ 2346960 h 2346960"/>
              <a:gd name="connsiteX4" fmla="*/ 0 w 6309360"/>
              <a:gd name="connsiteY4" fmla="*/ 0 h 2346960"/>
              <a:gd name="connsiteX0" fmla="*/ 0 w 6309360"/>
              <a:gd name="connsiteY0" fmla="*/ 0 h 2346960"/>
              <a:gd name="connsiteX1" fmla="*/ 6309360 w 6309360"/>
              <a:gd name="connsiteY1" fmla="*/ 0 h 2346960"/>
              <a:gd name="connsiteX2" fmla="*/ 3718560 w 6309360"/>
              <a:gd name="connsiteY2" fmla="*/ 2346960 h 2346960"/>
              <a:gd name="connsiteX3" fmla="*/ 0 w 6309360"/>
              <a:gd name="connsiteY3" fmla="*/ 2346960 h 2346960"/>
              <a:gd name="connsiteX4" fmla="*/ 0 w 6309360"/>
              <a:gd name="connsiteY4" fmla="*/ 0 h 2346960"/>
              <a:gd name="connsiteX0" fmla="*/ 0 w 5532120"/>
              <a:gd name="connsiteY0" fmla="*/ 0 h 2346960"/>
              <a:gd name="connsiteX1" fmla="*/ 5532120 w 5532120"/>
              <a:gd name="connsiteY1" fmla="*/ 19722 h 2346960"/>
              <a:gd name="connsiteX2" fmla="*/ 3718560 w 5532120"/>
              <a:gd name="connsiteY2" fmla="*/ 2346960 h 2346960"/>
              <a:gd name="connsiteX3" fmla="*/ 0 w 5532120"/>
              <a:gd name="connsiteY3" fmla="*/ 2346960 h 2346960"/>
              <a:gd name="connsiteX4" fmla="*/ 0 w 5532120"/>
              <a:gd name="connsiteY4" fmla="*/ 0 h 2346960"/>
              <a:gd name="connsiteX0" fmla="*/ 0 w 4389120"/>
              <a:gd name="connsiteY0" fmla="*/ 39445 h 2386405"/>
              <a:gd name="connsiteX1" fmla="*/ 4389120 w 4389120"/>
              <a:gd name="connsiteY1" fmla="*/ 0 h 2386405"/>
              <a:gd name="connsiteX2" fmla="*/ 3718560 w 4389120"/>
              <a:gd name="connsiteY2" fmla="*/ 2386405 h 2386405"/>
              <a:gd name="connsiteX3" fmla="*/ 0 w 4389120"/>
              <a:gd name="connsiteY3" fmla="*/ 2386405 h 2386405"/>
              <a:gd name="connsiteX4" fmla="*/ 0 w 4389120"/>
              <a:gd name="connsiteY4" fmla="*/ 39445 h 2386405"/>
              <a:gd name="connsiteX0" fmla="*/ 0 w 4389120"/>
              <a:gd name="connsiteY0" fmla="*/ 39445 h 2386405"/>
              <a:gd name="connsiteX1" fmla="*/ 4389120 w 4389120"/>
              <a:gd name="connsiteY1" fmla="*/ 0 h 2386405"/>
              <a:gd name="connsiteX2" fmla="*/ 2895600 w 4389120"/>
              <a:gd name="connsiteY2" fmla="*/ 2366683 h 2386405"/>
              <a:gd name="connsiteX3" fmla="*/ 0 w 4389120"/>
              <a:gd name="connsiteY3" fmla="*/ 2386405 h 2386405"/>
              <a:gd name="connsiteX4" fmla="*/ 0 w 4389120"/>
              <a:gd name="connsiteY4" fmla="*/ 39445 h 2386405"/>
              <a:gd name="connsiteX0" fmla="*/ 0 w 4389120"/>
              <a:gd name="connsiteY0" fmla="*/ 39445 h 2386405"/>
              <a:gd name="connsiteX1" fmla="*/ 4389120 w 4389120"/>
              <a:gd name="connsiteY1" fmla="*/ 0 h 2386405"/>
              <a:gd name="connsiteX2" fmla="*/ 2895600 w 4389120"/>
              <a:gd name="connsiteY2" fmla="*/ 2366683 h 2386405"/>
              <a:gd name="connsiteX3" fmla="*/ 147286 w 4389120"/>
              <a:gd name="connsiteY3" fmla="*/ 2386405 h 2386405"/>
              <a:gd name="connsiteX4" fmla="*/ 0 w 4389120"/>
              <a:gd name="connsiteY4" fmla="*/ 39445 h 2386405"/>
              <a:gd name="connsiteX0" fmla="*/ 0 w 4269450"/>
              <a:gd name="connsiteY0" fmla="*/ 158964 h 2386405"/>
              <a:gd name="connsiteX1" fmla="*/ 4269450 w 4269450"/>
              <a:gd name="connsiteY1" fmla="*/ 0 h 2386405"/>
              <a:gd name="connsiteX2" fmla="*/ 2775930 w 4269450"/>
              <a:gd name="connsiteY2" fmla="*/ 2366683 h 2386405"/>
              <a:gd name="connsiteX3" fmla="*/ 27616 w 4269450"/>
              <a:gd name="connsiteY3" fmla="*/ 2386405 h 2386405"/>
              <a:gd name="connsiteX4" fmla="*/ 0 w 4269450"/>
              <a:gd name="connsiteY4" fmla="*/ 158964 h 2386405"/>
              <a:gd name="connsiteX0" fmla="*/ 0 w 4251039"/>
              <a:gd name="connsiteY0" fmla="*/ 75300 h 2386405"/>
              <a:gd name="connsiteX1" fmla="*/ 4251039 w 4251039"/>
              <a:gd name="connsiteY1" fmla="*/ 0 h 2386405"/>
              <a:gd name="connsiteX2" fmla="*/ 2757519 w 4251039"/>
              <a:gd name="connsiteY2" fmla="*/ 2366683 h 2386405"/>
              <a:gd name="connsiteX3" fmla="*/ 9205 w 4251039"/>
              <a:gd name="connsiteY3" fmla="*/ 2386405 h 2386405"/>
              <a:gd name="connsiteX4" fmla="*/ 0 w 4251039"/>
              <a:gd name="connsiteY4" fmla="*/ 75300 h 2386405"/>
              <a:gd name="connsiteX0" fmla="*/ 0 w 4241834"/>
              <a:gd name="connsiteY0" fmla="*/ 0 h 2311105"/>
              <a:gd name="connsiteX1" fmla="*/ 4241834 w 4241834"/>
              <a:gd name="connsiteY1" fmla="*/ 20316 h 2311105"/>
              <a:gd name="connsiteX2" fmla="*/ 2757519 w 4241834"/>
              <a:gd name="connsiteY2" fmla="*/ 2291383 h 2311105"/>
              <a:gd name="connsiteX3" fmla="*/ 9205 w 4241834"/>
              <a:gd name="connsiteY3" fmla="*/ 2311105 h 2311105"/>
              <a:gd name="connsiteX4" fmla="*/ 0 w 4241834"/>
              <a:gd name="connsiteY4" fmla="*/ 0 h 2311105"/>
              <a:gd name="connsiteX0" fmla="*/ 0 w 4252354"/>
              <a:gd name="connsiteY0" fmla="*/ 0 h 2393789"/>
              <a:gd name="connsiteX1" fmla="*/ 4252354 w 4252354"/>
              <a:gd name="connsiteY1" fmla="*/ 103000 h 2393789"/>
              <a:gd name="connsiteX2" fmla="*/ 2768039 w 4252354"/>
              <a:gd name="connsiteY2" fmla="*/ 2374067 h 2393789"/>
              <a:gd name="connsiteX3" fmla="*/ 19725 w 4252354"/>
              <a:gd name="connsiteY3" fmla="*/ 2393789 h 2393789"/>
              <a:gd name="connsiteX4" fmla="*/ 0 w 4252354"/>
              <a:gd name="connsiteY4" fmla="*/ 0 h 2393789"/>
              <a:gd name="connsiteX0" fmla="*/ 0 w 4304957"/>
              <a:gd name="connsiteY0" fmla="*/ 0 h 2393789"/>
              <a:gd name="connsiteX1" fmla="*/ 4304957 w 4304957"/>
              <a:gd name="connsiteY1" fmla="*/ 47877 h 2393789"/>
              <a:gd name="connsiteX2" fmla="*/ 2768039 w 4304957"/>
              <a:gd name="connsiteY2" fmla="*/ 2374067 h 2393789"/>
              <a:gd name="connsiteX3" fmla="*/ 19725 w 4304957"/>
              <a:gd name="connsiteY3" fmla="*/ 2393789 h 2393789"/>
              <a:gd name="connsiteX4" fmla="*/ 0 w 4304957"/>
              <a:gd name="connsiteY4" fmla="*/ 0 h 2393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04957" h="2393789">
                <a:moveTo>
                  <a:pt x="0" y="0"/>
                </a:moveTo>
                <a:lnTo>
                  <a:pt x="4304957" y="47877"/>
                </a:lnTo>
                <a:lnTo>
                  <a:pt x="2768039" y="2374067"/>
                </a:lnTo>
                <a:lnTo>
                  <a:pt x="19725" y="2393789"/>
                </a:lnTo>
                <a:cubicBezTo>
                  <a:pt x="16657" y="1623421"/>
                  <a:pt x="3068" y="770368"/>
                  <a:pt x="0" y="0"/>
                </a:cubicBezTo>
                <a:close/>
              </a:path>
            </a:pathLst>
          </a:custGeom>
          <a:solidFill>
            <a:srgbClr val="3F28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4"/>
          <p:cNvSpPr/>
          <p:nvPr/>
        </p:nvSpPr>
        <p:spPr>
          <a:xfrm rot="10800000">
            <a:off x="7820464" y="5030436"/>
            <a:ext cx="4389120" cy="1841815"/>
          </a:xfrm>
          <a:custGeom>
            <a:avLst/>
            <a:gdLst>
              <a:gd name="connsiteX0" fmla="*/ 0 w 6309360"/>
              <a:gd name="connsiteY0" fmla="*/ 0 h 2346960"/>
              <a:gd name="connsiteX1" fmla="*/ 6309360 w 6309360"/>
              <a:gd name="connsiteY1" fmla="*/ 0 h 2346960"/>
              <a:gd name="connsiteX2" fmla="*/ 6309360 w 6309360"/>
              <a:gd name="connsiteY2" fmla="*/ 2346960 h 2346960"/>
              <a:gd name="connsiteX3" fmla="*/ 0 w 6309360"/>
              <a:gd name="connsiteY3" fmla="*/ 2346960 h 2346960"/>
              <a:gd name="connsiteX4" fmla="*/ 0 w 6309360"/>
              <a:gd name="connsiteY4" fmla="*/ 0 h 2346960"/>
              <a:gd name="connsiteX0" fmla="*/ 0 w 6309360"/>
              <a:gd name="connsiteY0" fmla="*/ 0 h 2346960"/>
              <a:gd name="connsiteX1" fmla="*/ 6309360 w 6309360"/>
              <a:gd name="connsiteY1" fmla="*/ 0 h 2346960"/>
              <a:gd name="connsiteX2" fmla="*/ 3718560 w 6309360"/>
              <a:gd name="connsiteY2" fmla="*/ 2346960 h 2346960"/>
              <a:gd name="connsiteX3" fmla="*/ 0 w 6309360"/>
              <a:gd name="connsiteY3" fmla="*/ 2346960 h 2346960"/>
              <a:gd name="connsiteX4" fmla="*/ 0 w 6309360"/>
              <a:gd name="connsiteY4" fmla="*/ 0 h 2346960"/>
              <a:gd name="connsiteX0" fmla="*/ 0 w 6309360"/>
              <a:gd name="connsiteY0" fmla="*/ 0 h 2346960"/>
              <a:gd name="connsiteX1" fmla="*/ 6309360 w 6309360"/>
              <a:gd name="connsiteY1" fmla="*/ 0 h 2346960"/>
              <a:gd name="connsiteX2" fmla="*/ 3718560 w 6309360"/>
              <a:gd name="connsiteY2" fmla="*/ 2346960 h 2346960"/>
              <a:gd name="connsiteX3" fmla="*/ 0 w 6309360"/>
              <a:gd name="connsiteY3" fmla="*/ 2346960 h 2346960"/>
              <a:gd name="connsiteX4" fmla="*/ 0 w 6309360"/>
              <a:gd name="connsiteY4" fmla="*/ 0 h 2346960"/>
              <a:gd name="connsiteX0" fmla="*/ 0 w 5532120"/>
              <a:gd name="connsiteY0" fmla="*/ 0 h 2346960"/>
              <a:gd name="connsiteX1" fmla="*/ 5532120 w 5532120"/>
              <a:gd name="connsiteY1" fmla="*/ 19722 h 2346960"/>
              <a:gd name="connsiteX2" fmla="*/ 3718560 w 5532120"/>
              <a:gd name="connsiteY2" fmla="*/ 2346960 h 2346960"/>
              <a:gd name="connsiteX3" fmla="*/ 0 w 5532120"/>
              <a:gd name="connsiteY3" fmla="*/ 2346960 h 2346960"/>
              <a:gd name="connsiteX4" fmla="*/ 0 w 5532120"/>
              <a:gd name="connsiteY4" fmla="*/ 0 h 2346960"/>
              <a:gd name="connsiteX0" fmla="*/ 0 w 4389120"/>
              <a:gd name="connsiteY0" fmla="*/ 39445 h 2386405"/>
              <a:gd name="connsiteX1" fmla="*/ 4389120 w 4389120"/>
              <a:gd name="connsiteY1" fmla="*/ 0 h 2386405"/>
              <a:gd name="connsiteX2" fmla="*/ 3718560 w 4389120"/>
              <a:gd name="connsiteY2" fmla="*/ 2386405 h 2386405"/>
              <a:gd name="connsiteX3" fmla="*/ 0 w 4389120"/>
              <a:gd name="connsiteY3" fmla="*/ 2386405 h 2386405"/>
              <a:gd name="connsiteX4" fmla="*/ 0 w 4389120"/>
              <a:gd name="connsiteY4" fmla="*/ 39445 h 2386405"/>
              <a:gd name="connsiteX0" fmla="*/ 0 w 4389120"/>
              <a:gd name="connsiteY0" fmla="*/ 39445 h 2386405"/>
              <a:gd name="connsiteX1" fmla="*/ 4389120 w 4389120"/>
              <a:gd name="connsiteY1" fmla="*/ 0 h 2386405"/>
              <a:gd name="connsiteX2" fmla="*/ 2895600 w 4389120"/>
              <a:gd name="connsiteY2" fmla="*/ 2366683 h 2386405"/>
              <a:gd name="connsiteX3" fmla="*/ 0 w 4389120"/>
              <a:gd name="connsiteY3" fmla="*/ 2386405 h 2386405"/>
              <a:gd name="connsiteX4" fmla="*/ 0 w 4389120"/>
              <a:gd name="connsiteY4" fmla="*/ 39445 h 2386405"/>
              <a:gd name="connsiteX0" fmla="*/ 0 w 4389120"/>
              <a:gd name="connsiteY0" fmla="*/ 39445 h 2386405"/>
              <a:gd name="connsiteX1" fmla="*/ 4389120 w 4389120"/>
              <a:gd name="connsiteY1" fmla="*/ 0 h 2386405"/>
              <a:gd name="connsiteX2" fmla="*/ 2895600 w 4389120"/>
              <a:gd name="connsiteY2" fmla="*/ 2366683 h 2386405"/>
              <a:gd name="connsiteX3" fmla="*/ 147286 w 4389120"/>
              <a:gd name="connsiteY3" fmla="*/ 2386405 h 2386405"/>
              <a:gd name="connsiteX4" fmla="*/ 0 w 4389120"/>
              <a:gd name="connsiteY4" fmla="*/ 39445 h 2386405"/>
              <a:gd name="connsiteX0" fmla="*/ 0 w 4269450"/>
              <a:gd name="connsiteY0" fmla="*/ 158964 h 2386405"/>
              <a:gd name="connsiteX1" fmla="*/ 4269450 w 4269450"/>
              <a:gd name="connsiteY1" fmla="*/ 0 h 2386405"/>
              <a:gd name="connsiteX2" fmla="*/ 2775930 w 4269450"/>
              <a:gd name="connsiteY2" fmla="*/ 2366683 h 2386405"/>
              <a:gd name="connsiteX3" fmla="*/ 27616 w 4269450"/>
              <a:gd name="connsiteY3" fmla="*/ 2386405 h 2386405"/>
              <a:gd name="connsiteX4" fmla="*/ 0 w 4269450"/>
              <a:gd name="connsiteY4" fmla="*/ 158964 h 2386405"/>
              <a:gd name="connsiteX0" fmla="*/ 0 w 4251039"/>
              <a:gd name="connsiteY0" fmla="*/ 75300 h 2386405"/>
              <a:gd name="connsiteX1" fmla="*/ 4251039 w 4251039"/>
              <a:gd name="connsiteY1" fmla="*/ 0 h 2386405"/>
              <a:gd name="connsiteX2" fmla="*/ 2757519 w 4251039"/>
              <a:gd name="connsiteY2" fmla="*/ 2366683 h 2386405"/>
              <a:gd name="connsiteX3" fmla="*/ 9205 w 4251039"/>
              <a:gd name="connsiteY3" fmla="*/ 2386405 h 2386405"/>
              <a:gd name="connsiteX4" fmla="*/ 0 w 4251039"/>
              <a:gd name="connsiteY4" fmla="*/ 75300 h 2386405"/>
              <a:gd name="connsiteX0" fmla="*/ 0 w 4241834"/>
              <a:gd name="connsiteY0" fmla="*/ 0 h 2311105"/>
              <a:gd name="connsiteX1" fmla="*/ 4241834 w 4241834"/>
              <a:gd name="connsiteY1" fmla="*/ 20316 h 2311105"/>
              <a:gd name="connsiteX2" fmla="*/ 2757519 w 4241834"/>
              <a:gd name="connsiteY2" fmla="*/ 2291383 h 2311105"/>
              <a:gd name="connsiteX3" fmla="*/ 9205 w 4241834"/>
              <a:gd name="connsiteY3" fmla="*/ 2311105 h 2311105"/>
              <a:gd name="connsiteX4" fmla="*/ 0 w 4241834"/>
              <a:gd name="connsiteY4" fmla="*/ 0 h 2311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41834" h="2311105">
                <a:moveTo>
                  <a:pt x="0" y="0"/>
                </a:moveTo>
                <a:lnTo>
                  <a:pt x="4241834" y="20316"/>
                </a:lnTo>
                <a:lnTo>
                  <a:pt x="2757519" y="2291383"/>
                </a:lnTo>
                <a:lnTo>
                  <a:pt x="9205" y="2311105"/>
                </a:lnTo>
                <a:cubicBezTo>
                  <a:pt x="6137" y="1540737"/>
                  <a:pt x="3068" y="770368"/>
                  <a:pt x="0" y="0"/>
                </a:cubicBezTo>
                <a:close/>
              </a:path>
            </a:pathLst>
          </a:custGeom>
          <a:solidFill>
            <a:srgbClr val="EB00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4"/>
          <p:cNvSpPr/>
          <p:nvPr/>
        </p:nvSpPr>
        <p:spPr>
          <a:xfrm rot="10800000">
            <a:off x="2873828" y="-39629"/>
            <a:ext cx="9318171" cy="1845148"/>
          </a:xfrm>
          <a:custGeom>
            <a:avLst/>
            <a:gdLst>
              <a:gd name="connsiteX0" fmla="*/ 0 w 6309360"/>
              <a:gd name="connsiteY0" fmla="*/ 0 h 2346960"/>
              <a:gd name="connsiteX1" fmla="*/ 6309360 w 6309360"/>
              <a:gd name="connsiteY1" fmla="*/ 0 h 2346960"/>
              <a:gd name="connsiteX2" fmla="*/ 6309360 w 6309360"/>
              <a:gd name="connsiteY2" fmla="*/ 2346960 h 2346960"/>
              <a:gd name="connsiteX3" fmla="*/ 0 w 6309360"/>
              <a:gd name="connsiteY3" fmla="*/ 2346960 h 2346960"/>
              <a:gd name="connsiteX4" fmla="*/ 0 w 6309360"/>
              <a:gd name="connsiteY4" fmla="*/ 0 h 2346960"/>
              <a:gd name="connsiteX0" fmla="*/ 0 w 6309360"/>
              <a:gd name="connsiteY0" fmla="*/ 0 h 2346960"/>
              <a:gd name="connsiteX1" fmla="*/ 6309360 w 6309360"/>
              <a:gd name="connsiteY1" fmla="*/ 0 h 2346960"/>
              <a:gd name="connsiteX2" fmla="*/ 3718560 w 6309360"/>
              <a:gd name="connsiteY2" fmla="*/ 2346960 h 2346960"/>
              <a:gd name="connsiteX3" fmla="*/ 0 w 6309360"/>
              <a:gd name="connsiteY3" fmla="*/ 2346960 h 2346960"/>
              <a:gd name="connsiteX4" fmla="*/ 0 w 6309360"/>
              <a:gd name="connsiteY4" fmla="*/ 0 h 2346960"/>
              <a:gd name="connsiteX0" fmla="*/ 0 w 6309360"/>
              <a:gd name="connsiteY0" fmla="*/ 0 h 2346960"/>
              <a:gd name="connsiteX1" fmla="*/ 6309360 w 6309360"/>
              <a:gd name="connsiteY1" fmla="*/ 0 h 2346960"/>
              <a:gd name="connsiteX2" fmla="*/ 3718560 w 6309360"/>
              <a:gd name="connsiteY2" fmla="*/ 2346960 h 2346960"/>
              <a:gd name="connsiteX3" fmla="*/ 0 w 6309360"/>
              <a:gd name="connsiteY3" fmla="*/ 2346960 h 2346960"/>
              <a:gd name="connsiteX4" fmla="*/ 0 w 6309360"/>
              <a:gd name="connsiteY4" fmla="*/ 0 h 2346960"/>
              <a:gd name="connsiteX0" fmla="*/ 0 w 5532120"/>
              <a:gd name="connsiteY0" fmla="*/ 0 h 2346960"/>
              <a:gd name="connsiteX1" fmla="*/ 5532120 w 5532120"/>
              <a:gd name="connsiteY1" fmla="*/ 19722 h 2346960"/>
              <a:gd name="connsiteX2" fmla="*/ 3718560 w 5532120"/>
              <a:gd name="connsiteY2" fmla="*/ 2346960 h 2346960"/>
              <a:gd name="connsiteX3" fmla="*/ 0 w 5532120"/>
              <a:gd name="connsiteY3" fmla="*/ 2346960 h 2346960"/>
              <a:gd name="connsiteX4" fmla="*/ 0 w 5532120"/>
              <a:gd name="connsiteY4" fmla="*/ 0 h 2346960"/>
              <a:gd name="connsiteX0" fmla="*/ 0 w 4389120"/>
              <a:gd name="connsiteY0" fmla="*/ 39445 h 2386405"/>
              <a:gd name="connsiteX1" fmla="*/ 4389120 w 4389120"/>
              <a:gd name="connsiteY1" fmla="*/ 0 h 2386405"/>
              <a:gd name="connsiteX2" fmla="*/ 3718560 w 4389120"/>
              <a:gd name="connsiteY2" fmla="*/ 2386405 h 2386405"/>
              <a:gd name="connsiteX3" fmla="*/ 0 w 4389120"/>
              <a:gd name="connsiteY3" fmla="*/ 2386405 h 2386405"/>
              <a:gd name="connsiteX4" fmla="*/ 0 w 4389120"/>
              <a:gd name="connsiteY4" fmla="*/ 39445 h 2386405"/>
              <a:gd name="connsiteX0" fmla="*/ 0 w 4389120"/>
              <a:gd name="connsiteY0" fmla="*/ 39445 h 2386405"/>
              <a:gd name="connsiteX1" fmla="*/ 4389120 w 4389120"/>
              <a:gd name="connsiteY1" fmla="*/ 0 h 2386405"/>
              <a:gd name="connsiteX2" fmla="*/ 2895600 w 4389120"/>
              <a:gd name="connsiteY2" fmla="*/ 2366683 h 2386405"/>
              <a:gd name="connsiteX3" fmla="*/ 0 w 4389120"/>
              <a:gd name="connsiteY3" fmla="*/ 2386405 h 2386405"/>
              <a:gd name="connsiteX4" fmla="*/ 0 w 4389120"/>
              <a:gd name="connsiteY4" fmla="*/ 39445 h 2386405"/>
              <a:gd name="connsiteX0" fmla="*/ 0 w 4389120"/>
              <a:gd name="connsiteY0" fmla="*/ 39445 h 2386405"/>
              <a:gd name="connsiteX1" fmla="*/ 4389120 w 4389120"/>
              <a:gd name="connsiteY1" fmla="*/ 0 h 2386405"/>
              <a:gd name="connsiteX2" fmla="*/ 2895600 w 4389120"/>
              <a:gd name="connsiteY2" fmla="*/ 2366683 h 2386405"/>
              <a:gd name="connsiteX3" fmla="*/ 147286 w 4389120"/>
              <a:gd name="connsiteY3" fmla="*/ 2386405 h 2386405"/>
              <a:gd name="connsiteX4" fmla="*/ 0 w 4389120"/>
              <a:gd name="connsiteY4" fmla="*/ 39445 h 2386405"/>
              <a:gd name="connsiteX0" fmla="*/ 0 w 4269450"/>
              <a:gd name="connsiteY0" fmla="*/ 158964 h 2386405"/>
              <a:gd name="connsiteX1" fmla="*/ 4269450 w 4269450"/>
              <a:gd name="connsiteY1" fmla="*/ 0 h 2386405"/>
              <a:gd name="connsiteX2" fmla="*/ 2775930 w 4269450"/>
              <a:gd name="connsiteY2" fmla="*/ 2366683 h 2386405"/>
              <a:gd name="connsiteX3" fmla="*/ 27616 w 4269450"/>
              <a:gd name="connsiteY3" fmla="*/ 2386405 h 2386405"/>
              <a:gd name="connsiteX4" fmla="*/ 0 w 4269450"/>
              <a:gd name="connsiteY4" fmla="*/ 158964 h 2386405"/>
              <a:gd name="connsiteX0" fmla="*/ 0 w 4251039"/>
              <a:gd name="connsiteY0" fmla="*/ 75300 h 2386405"/>
              <a:gd name="connsiteX1" fmla="*/ 4251039 w 4251039"/>
              <a:gd name="connsiteY1" fmla="*/ 0 h 2386405"/>
              <a:gd name="connsiteX2" fmla="*/ 2757519 w 4251039"/>
              <a:gd name="connsiteY2" fmla="*/ 2366683 h 2386405"/>
              <a:gd name="connsiteX3" fmla="*/ 9205 w 4251039"/>
              <a:gd name="connsiteY3" fmla="*/ 2386405 h 2386405"/>
              <a:gd name="connsiteX4" fmla="*/ 0 w 4251039"/>
              <a:gd name="connsiteY4" fmla="*/ 75300 h 2386405"/>
              <a:gd name="connsiteX0" fmla="*/ 0 w 4241834"/>
              <a:gd name="connsiteY0" fmla="*/ 0 h 2311105"/>
              <a:gd name="connsiteX1" fmla="*/ 4241834 w 4241834"/>
              <a:gd name="connsiteY1" fmla="*/ 20316 h 2311105"/>
              <a:gd name="connsiteX2" fmla="*/ 2757519 w 4241834"/>
              <a:gd name="connsiteY2" fmla="*/ 2291383 h 2311105"/>
              <a:gd name="connsiteX3" fmla="*/ 9205 w 4241834"/>
              <a:gd name="connsiteY3" fmla="*/ 2311105 h 2311105"/>
              <a:gd name="connsiteX4" fmla="*/ 0 w 4241834"/>
              <a:gd name="connsiteY4" fmla="*/ 0 h 2311105"/>
              <a:gd name="connsiteX0" fmla="*/ 4593480 w 8835314"/>
              <a:gd name="connsiteY0" fmla="*/ 0 h 2291383"/>
              <a:gd name="connsiteX1" fmla="*/ 8835314 w 8835314"/>
              <a:gd name="connsiteY1" fmla="*/ 20316 h 2291383"/>
              <a:gd name="connsiteX2" fmla="*/ 7350999 w 8835314"/>
              <a:gd name="connsiteY2" fmla="*/ 2291383 h 2291383"/>
              <a:gd name="connsiteX3" fmla="*/ 1 w 8835314"/>
              <a:gd name="connsiteY3" fmla="*/ 2287201 h 2291383"/>
              <a:gd name="connsiteX4" fmla="*/ 4593480 w 8835314"/>
              <a:gd name="connsiteY4" fmla="*/ 0 h 2291383"/>
              <a:gd name="connsiteX0" fmla="*/ 0 w 8853724"/>
              <a:gd name="connsiteY0" fmla="*/ 0 h 2315287"/>
              <a:gd name="connsiteX1" fmla="*/ 8853724 w 8853724"/>
              <a:gd name="connsiteY1" fmla="*/ 44220 h 2315287"/>
              <a:gd name="connsiteX2" fmla="*/ 7369409 w 8853724"/>
              <a:gd name="connsiteY2" fmla="*/ 2315287 h 2315287"/>
              <a:gd name="connsiteX3" fmla="*/ 18411 w 8853724"/>
              <a:gd name="connsiteY3" fmla="*/ 2311105 h 2315287"/>
              <a:gd name="connsiteX4" fmla="*/ 0 w 8853724"/>
              <a:gd name="connsiteY4" fmla="*/ 0 h 2315287"/>
              <a:gd name="connsiteX0" fmla="*/ 885 w 8854609"/>
              <a:gd name="connsiteY0" fmla="*/ 0 h 2315287"/>
              <a:gd name="connsiteX1" fmla="*/ 8854609 w 8854609"/>
              <a:gd name="connsiteY1" fmla="*/ 44220 h 2315287"/>
              <a:gd name="connsiteX2" fmla="*/ 7370294 w 8854609"/>
              <a:gd name="connsiteY2" fmla="*/ 2315287 h 2315287"/>
              <a:gd name="connsiteX3" fmla="*/ 885 w 8854609"/>
              <a:gd name="connsiteY3" fmla="*/ 2299153 h 2315287"/>
              <a:gd name="connsiteX4" fmla="*/ 885 w 8854609"/>
              <a:gd name="connsiteY4" fmla="*/ 0 h 2315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54609" h="2315287">
                <a:moveTo>
                  <a:pt x="885" y="0"/>
                </a:moveTo>
                <a:lnTo>
                  <a:pt x="8854609" y="44220"/>
                </a:lnTo>
                <a:lnTo>
                  <a:pt x="7370294" y="2315287"/>
                </a:lnTo>
                <a:lnTo>
                  <a:pt x="885" y="2299153"/>
                </a:lnTo>
                <a:cubicBezTo>
                  <a:pt x="-2183" y="1528785"/>
                  <a:pt x="3953" y="770368"/>
                  <a:pt x="885" y="0"/>
                </a:cubicBezTo>
                <a:close/>
              </a:path>
            </a:pathLst>
          </a:custGeom>
          <a:solidFill>
            <a:srgbClr val="EB0051">
              <a:alpha val="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" name="Connecteur droit 12"/>
          <p:cNvCxnSpPr/>
          <p:nvPr/>
        </p:nvCxnSpPr>
        <p:spPr>
          <a:xfrm flipV="1">
            <a:off x="2275114" y="-468086"/>
            <a:ext cx="2533378" cy="2950029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16" y="5732504"/>
            <a:ext cx="3614056" cy="946883"/>
          </a:xfrm>
          <a:prstGeom prst="rect">
            <a:avLst/>
          </a:prstGeom>
        </p:spPr>
      </p:pic>
      <p:sp>
        <p:nvSpPr>
          <p:cNvPr id="18" name="Titre 1"/>
          <p:cNvSpPr txBox="1">
            <a:spLocks/>
          </p:cNvSpPr>
          <p:nvPr/>
        </p:nvSpPr>
        <p:spPr>
          <a:xfrm>
            <a:off x="2275115" y="2424986"/>
            <a:ext cx="9500488" cy="26512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9800" dirty="0">
                <a:solidFill>
                  <a:srgbClr val="EB0051"/>
                </a:solidFill>
                <a:latin typeface="PT Sans" panose="020B0503020203020204" pitchFamily="34" charset="0"/>
              </a:rPr>
              <a:t>Français</a:t>
            </a:r>
          </a:p>
          <a:p>
            <a:endParaRPr lang="fr-FR" sz="6000" dirty="0">
              <a:solidFill>
                <a:srgbClr val="3F2817"/>
              </a:solidFill>
              <a:latin typeface="PT Sans" panose="020B0503020203020204" pitchFamily="34" charset="0"/>
            </a:endParaRPr>
          </a:p>
          <a:p>
            <a:r>
              <a:rPr lang="fr-FR" sz="6000" dirty="0">
                <a:solidFill>
                  <a:srgbClr val="3F2817"/>
                </a:solidFill>
                <a:latin typeface="PT Sans" panose="020B0503020203020204" pitchFamily="34" charset="0"/>
              </a:rPr>
              <a:t>Conseils pour la prononciation</a:t>
            </a:r>
          </a:p>
          <a:p>
            <a:r>
              <a:rPr lang="fr-FR" sz="6000" i="1" dirty="0">
                <a:solidFill>
                  <a:srgbClr val="3F2817"/>
                </a:solidFill>
                <a:latin typeface="PT Sans" panose="020B0503020203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644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p1">
            <a:hlinkClick r:id="" action="ppaction://media"/>
            <a:extLst>
              <a:ext uri="{FF2B5EF4-FFF2-40B4-BE49-F238E27FC236}">
                <a16:creationId xmlns:a16="http://schemas.microsoft.com/office/drawing/2014/main" id="{97FA1B04-5C13-4471-9268-41DE741D4C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20075" y="2446398"/>
            <a:ext cx="487363" cy="48736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20F15B7-52E3-4D48-A3DA-D4EF30ED0B19}"/>
              </a:ext>
            </a:extLst>
          </p:cNvPr>
          <p:cNvSpPr txBox="1"/>
          <p:nvPr/>
        </p:nvSpPr>
        <p:spPr>
          <a:xfrm>
            <a:off x="4291307" y="357077"/>
            <a:ext cx="7270811" cy="14540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fr-FR" sz="2800" dirty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Voici quelques conseils </a:t>
            </a:r>
            <a:br>
              <a:rPr lang="fr-FR" sz="2800" dirty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fr-FR" sz="2800" dirty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pour acquérir une prononciation bien française : </a:t>
            </a:r>
          </a:p>
          <a:p>
            <a:pPr algn="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fr-FR" sz="31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algn="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fr-FR" sz="31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2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dirty="0"/>
          </a:p>
        </p:txBody>
      </p:sp>
      <p:pic>
        <p:nvPicPr>
          <p:cNvPr id="13" name="Image 12" descr="Une image contenant texte, portable, ordinateur, équipement électronique&#10;&#10;Description générée automatiquement">
            <a:extLst>
              <a:ext uri="{FF2B5EF4-FFF2-40B4-BE49-F238E27FC236}">
                <a16:creationId xmlns:a16="http://schemas.microsoft.com/office/drawing/2014/main" id="{7948B325-2FDF-49DC-9A8C-BEDCA75DE25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8" r="21736" b="-2"/>
          <a:stretch/>
        </p:blipFill>
        <p:spPr>
          <a:xfrm flipH="1">
            <a:off x="20" y="907231"/>
            <a:ext cx="4838021" cy="5063738"/>
          </a:xfrm>
          <a:custGeom>
            <a:avLst/>
            <a:gdLst/>
            <a:ahLst/>
            <a:cxnLst/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EA6B88D-4C45-49AA-A220-BCEF5A98C31A}"/>
              </a:ext>
            </a:extLst>
          </p:cNvPr>
          <p:cNvSpPr txBox="1"/>
          <p:nvPr/>
        </p:nvSpPr>
        <p:spPr>
          <a:xfrm>
            <a:off x="5425440" y="1802522"/>
            <a:ext cx="6200483" cy="1558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14300" lvl="0" defTabSz="914400">
              <a:lnSpc>
                <a:spcPct val="90000"/>
              </a:lnSpc>
              <a:spcAft>
                <a:spcPts val="600"/>
              </a:spcAft>
            </a:pPr>
            <a:r>
              <a:rPr lang="fr-FR" sz="2400" dirty="0">
                <a:solidFill>
                  <a:srgbClr val="000000"/>
                </a:solidFill>
                <a:effectLst/>
              </a:rPr>
              <a:t>Vous allez pratiquer avec votre formateur. </a:t>
            </a:r>
            <a:br>
              <a:rPr lang="fr-FR" sz="2400" dirty="0">
                <a:solidFill>
                  <a:srgbClr val="000000"/>
                </a:solidFill>
                <a:effectLst/>
              </a:rPr>
            </a:br>
            <a:r>
              <a:rPr lang="fr-FR" sz="2400" dirty="0">
                <a:solidFill>
                  <a:srgbClr val="000000"/>
                </a:solidFill>
                <a:effectLst/>
              </a:rPr>
              <a:t>N’hésitez pas  à répétez après lui, </a:t>
            </a:r>
            <a:br>
              <a:rPr lang="fr-FR" sz="2400" dirty="0">
                <a:solidFill>
                  <a:srgbClr val="000000"/>
                </a:solidFill>
                <a:effectLst/>
              </a:rPr>
            </a:br>
            <a:r>
              <a:rPr lang="fr-FR" sz="2400" dirty="0">
                <a:solidFill>
                  <a:srgbClr val="000000"/>
                </a:solidFill>
                <a:effectLst/>
              </a:rPr>
              <a:t>à lire à haute voix les consignes des exercices </a:t>
            </a:r>
            <a:br>
              <a:rPr lang="fr-FR" sz="2400" dirty="0">
                <a:solidFill>
                  <a:srgbClr val="000000"/>
                </a:solidFill>
                <a:effectLst/>
              </a:rPr>
            </a:br>
            <a:r>
              <a:rPr lang="fr-FR" sz="2400" dirty="0">
                <a:solidFill>
                  <a:srgbClr val="000000"/>
                </a:solidFill>
                <a:effectLst/>
              </a:rPr>
              <a:t>et les exemples donnés sur le support de cours.</a:t>
            </a:r>
          </a:p>
          <a:p>
            <a:pPr marL="114300" lvl="0" defTabSz="914400">
              <a:lnSpc>
                <a:spcPct val="90000"/>
              </a:lnSpc>
              <a:spcAft>
                <a:spcPts val="600"/>
              </a:spcAft>
            </a:pPr>
            <a:endParaRPr lang="fr-FR" sz="2000" dirty="0">
              <a:solidFill>
                <a:srgbClr val="00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7426D1D-DAD2-4F07-A299-54A1EB4CC121}"/>
              </a:ext>
            </a:extLst>
          </p:cNvPr>
          <p:cNvSpPr txBox="1"/>
          <p:nvPr/>
        </p:nvSpPr>
        <p:spPr>
          <a:xfrm>
            <a:off x="5664695" y="3526265"/>
            <a:ext cx="65273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i="1" dirty="0">
                <a:solidFill>
                  <a:srgbClr val="7F9FD7"/>
                </a:solidFill>
              </a:rPr>
              <a:t>Here are some tips for acquiring a good French pronunciation : 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D9C7D81-6D59-4217-88B2-CB71418946AD}"/>
              </a:ext>
            </a:extLst>
          </p:cNvPr>
          <p:cNvSpPr txBox="1"/>
          <p:nvPr/>
        </p:nvSpPr>
        <p:spPr>
          <a:xfrm>
            <a:off x="6180952" y="4445270"/>
            <a:ext cx="6156664" cy="1831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lvl="0" defTabSz="914400">
              <a:lnSpc>
                <a:spcPct val="90000"/>
              </a:lnSpc>
              <a:spcAft>
                <a:spcPts val="600"/>
              </a:spcAft>
            </a:pPr>
            <a:r>
              <a:rPr lang="en-US" sz="2400" i="1" dirty="0">
                <a:solidFill>
                  <a:srgbClr val="7F9FD7"/>
                </a:solidFill>
              </a:rPr>
              <a:t>You will practice with your trainer. </a:t>
            </a:r>
          </a:p>
          <a:p>
            <a:pPr marL="114300" lvl="0" defTabSz="914400">
              <a:lnSpc>
                <a:spcPct val="90000"/>
              </a:lnSpc>
              <a:spcAft>
                <a:spcPts val="600"/>
              </a:spcAft>
            </a:pPr>
            <a:r>
              <a:rPr lang="en-US" sz="2400" i="1" dirty="0">
                <a:solidFill>
                  <a:srgbClr val="7F9FD7"/>
                </a:solidFill>
              </a:rPr>
              <a:t>Do not hesitate to repeat after him/her, </a:t>
            </a:r>
            <a:br>
              <a:rPr lang="en-US" sz="2400" i="1" dirty="0">
                <a:solidFill>
                  <a:srgbClr val="7F9FD7"/>
                </a:solidFill>
              </a:rPr>
            </a:br>
            <a:r>
              <a:rPr lang="en-US" sz="2400" i="1" dirty="0">
                <a:solidFill>
                  <a:srgbClr val="7F9FD7"/>
                </a:solidFill>
              </a:rPr>
              <a:t>to read aloud the instructions of the exercises and the examples given on the training document.</a:t>
            </a:r>
            <a:endParaRPr lang="fr-FR" sz="2400" i="1" dirty="0">
              <a:solidFill>
                <a:srgbClr val="7F9FD7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5279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000"/>
    </mc:Choice>
    <mc:Fallback xmlns="">
      <p:transition spd="slow" advTm="2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661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4" grpId="0"/>
      <p:bldP spid="5" grpId="0"/>
      <p:bldP spid="19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P2">
            <a:hlinkClick r:id="" action="ppaction://media"/>
            <a:extLst>
              <a:ext uri="{FF2B5EF4-FFF2-40B4-BE49-F238E27FC236}">
                <a16:creationId xmlns:a16="http://schemas.microsoft.com/office/drawing/2014/main" id="{481BE6A0-E9B7-48FF-B200-F64B770045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75348" y="3220545"/>
            <a:ext cx="487363" cy="487363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6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59869774-194B-42AD-A52E-73F730F7C74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rcRect l="15738" r="20486" b="-2"/>
          <a:stretch/>
        </p:blipFill>
        <p:spPr>
          <a:xfrm>
            <a:off x="20" y="907231"/>
            <a:ext cx="4838021" cy="5063738"/>
          </a:xfrm>
          <a:custGeom>
            <a:avLst/>
            <a:gdLst/>
            <a:ahLst/>
            <a:cxnLst/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4C5D4B6C-B5A8-4E68-A262-664BAB70123D}"/>
              </a:ext>
            </a:extLst>
          </p:cNvPr>
          <p:cNvSpPr txBox="1"/>
          <p:nvPr/>
        </p:nvSpPr>
        <p:spPr>
          <a:xfrm>
            <a:off x="4844236" y="1255813"/>
            <a:ext cx="7296564" cy="2283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114300" lvl="0" algn="r" defTabSz="914400">
              <a:lnSpc>
                <a:spcPct val="90000"/>
              </a:lnSpc>
              <a:spcAft>
                <a:spcPts val="800"/>
              </a:spcAft>
            </a:pPr>
            <a:r>
              <a:rPr lang="fr-FR" sz="2400" dirty="0">
                <a:solidFill>
                  <a:srgbClr val="000000"/>
                </a:solidFill>
                <a:effectLst/>
              </a:rPr>
              <a:t>Écoutez la radio française quelques minutes par jour. </a:t>
            </a:r>
            <a:br>
              <a:rPr lang="fr-FR" sz="2400" dirty="0">
                <a:solidFill>
                  <a:srgbClr val="000000"/>
                </a:solidFill>
                <a:effectLst/>
              </a:rPr>
            </a:br>
            <a:r>
              <a:rPr lang="fr-FR" sz="2400" dirty="0">
                <a:solidFill>
                  <a:srgbClr val="000000"/>
                </a:solidFill>
                <a:effectLst/>
              </a:rPr>
              <a:t>Même si vous ne comprenez pas, </a:t>
            </a:r>
            <a:br>
              <a:rPr lang="fr-FR" sz="2400" dirty="0">
                <a:solidFill>
                  <a:srgbClr val="000000"/>
                </a:solidFill>
                <a:effectLst/>
              </a:rPr>
            </a:br>
            <a:r>
              <a:rPr lang="fr-FR" sz="2400" dirty="0">
                <a:solidFill>
                  <a:srgbClr val="000000"/>
                </a:solidFill>
                <a:effectLst/>
              </a:rPr>
              <a:t>vous pouvez vous familiariser avec les sons, le rythme ... </a:t>
            </a:r>
            <a:br>
              <a:rPr lang="fr-FR" sz="2400" dirty="0">
                <a:solidFill>
                  <a:srgbClr val="000000"/>
                </a:solidFill>
                <a:effectLst/>
              </a:rPr>
            </a:br>
            <a:r>
              <a:rPr lang="fr-FR" sz="2400" dirty="0">
                <a:solidFill>
                  <a:srgbClr val="000000"/>
                </a:solidFill>
                <a:effectLst/>
              </a:rPr>
              <a:t>et petit à petit vous reconnaitrez quelques mots.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7D382B89-5D4D-4B70-BD09-55D979A9B442}"/>
              </a:ext>
            </a:extLst>
          </p:cNvPr>
          <p:cNvSpPr txBox="1"/>
          <p:nvPr/>
        </p:nvSpPr>
        <p:spPr>
          <a:xfrm>
            <a:off x="5316866" y="3707908"/>
            <a:ext cx="60945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i="1" dirty="0">
                <a:solidFill>
                  <a:srgbClr val="7F9FD7"/>
                </a:solidFill>
              </a:rPr>
              <a:t>Listen to the French radio a few minutes a day. </a:t>
            </a:r>
            <a:br>
              <a:rPr lang="en-GB" sz="2400" i="1" dirty="0">
                <a:solidFill>
                  <a:srgbClr val="7F9FD7"/>
                </a:solidFill>
              </a:rPr>
            </a:br>
            <a:r>
              <a:rPr lang="en-GB" sz="2400" i="1" dirty="0">
                <a:solidFill>
                  <a:srgbClr val="7F9FD7"/>
                </a:solidFill>
              </a:rPr>
              <a:t>Even if you don't understand, your ear will get used to the sounds, the rhythm... and after a little while you will recognise some words.</a:t>
            </a:r>
          </a:p>
        </p:txBody>
      </p:sp>
    </p:spTree>
    <p:extLst>
      <p:ext uri="{BB962C8B-B14F-4D97-AF65-F5344CB8AC3E}">
        <p14:creationId xmlns:p14="http://schemas.microsoft.com/office/powerpoint/2010/main" val="2205411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00"/>
    </mc:Choice>
    <mc:Fallback xmlns="">
      <p:transition spd="slow" advTm="1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449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23" grpId="0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P3">
            <a:hlinkClick r:id="" action="ppaction://media"/>
            <a:extLst>
              <a:ext uri="{FF2B5EF4-FFF2-40B4-BE49-F238E27FC236}">
                <a16:creationId xmlns:a16="http://schemas.microsoft.com/office/drawing/2014/main" id="{F5D6B814-405F-49CC-895D-1B3E1B77D0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95379" y="4485798"/>
            <a:ext cx="487363" cy="487363"/>
          </a:xfrm>
          <a:prstGeom prst="rect">
            <a:avLst/>
          </a:prstGeom>
        </p:spPr>
      </p:pic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1AA8A64-16F4-4D37-A630-AB6A3C4EEF5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867" r="21242"/>
          <a:stretch/>
        </p:blipFill>
        <p:spPr>
          <a:xfrm>
            <a:off x="20" y="2600960"/>
            <a:ext cx="3796797" cy="425704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23C8D39-FB45-4A5C-A615-A2F4C5136CCC}"/>
              </a:ext>
            </a:extLst>
          </p:cNvPr>
          <p:cNvSpPr txBox="1"/>
          <p:nvPr/>
        </p:nvSpPr>
        <p:spPr>
          <a:xfrm>
            <a:off x="3911600" y="837397"/>
            <a:ext cx="7904479" cy="38436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 defTabSz="914400">
              <a:lnSpc>
                <a:spcPct val="90000"/>
              </a:lnSpc>
              <a:spcAft>
                <a:spcPts val="800"/>
              </a:spcAft>
            </a:pPr>
            <a:r>
              <a:rPr lang="fr-FR" sz="2400" dirty="0">
                <a:effectLst/>
              </a:rPr>
              <a:t>Quand vous faites le e-learning, écoutez attentivement </a:t>
            </a:r>
            <a:br>
              <a:rPr lang="fr-FR" sz="2400" dirty="0">
                <a:effectLst/>
              </a:rPr>
            </a:br>
            <a:r>
              <a:rPr lang="fr-FR" sz="2400" dirty="0">
                <a:effectLst/>
              </a:rPr>
              <a:t>les petits dialogues des exercices de compréhension. </a:t>
            </a:r>
            <a:br>
              <a:rPr lang="fr-FR" sz="2400" dirty="0">
                <a:effectLst/>
              </a:rPr>
            </a:br>
            <a:r>
              <a:rPr lang="fr-FR" sz="2400" dirty="0">
                <a:effectLst/>
              </a:rPr>
              <a:t>Quand le texte du dialogue est repris dans l’exercice, n’hésitez pas à relancer l’audio et à parler à haute voix </a:t>
            </a:r>
            <a:br>
              <a:rPr lang="fr-FR" sz="2400" dirty="0">
                <a:effectLst/>
              </a:rPr>
            </a:br>
            <a:r>
              <a:rPr lang="fr-FR" sz="2400" dirty="0">
                <a:effectLst/>
              </a:rPr>
              <a:t>en couvrant les voix enregistrées. </a:t>
            </a:r>
            <a:br>
              <a:rPr lang="fr-FR" sz="2400" dirty="0">
                <a:effectLst/>
              </a:rPr>
            </a:br>
            <a:r>
              <a:rPr lang="fr-FR" sz="2400" dirty="0">
                <a:effectLst/>
              </a:rPr>
              <a:t>C’est important de connecter le mot lu, le son entendu </a:t>
            </a:r>
            <a:br>
              <a:rPr lang="fr-FR" sz="2400" dirty="0">
                <a:effectLst/>
              </a:rPr>
            </a:br>
            <a:r>
              <a:rPr lang="fr-FR" sz="2400" dirty="0">
                <a:effectLst/>
              </a:rPr>
              <a:t>et la prononciation correspondante</a:t>
            </a:r>
            <a:r>
              <a:rPr lang="fr-FR" sz="2000" dirty="0">
                <a:effectLst/>
              </a:rPr>
              <a:t>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6C2F911-F6F2-47ED-80CA-510F11BD592A}"/>
              </a:ext>
            </a:extLst>
          </p:cNvPr>
          <p:cNvSpPr txBox="1"/>
          <p:nvPr/>
        </p:nvSpPr>
        <p:spPr>
          <a:xfrm>
            <a:off x="4500881" y="3429000"/>
            <a:ext cx="760061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i="1" dirty="0">
                <a:solidFill>
                  <a:srgbClr val="7F9FD7"/>
                </a:solidFill>
              </a:rPr>
              <a:t>When doing the e-learning, listen carefully to the short dialogues in the oral comprehension exercises. </a:t>
            </a:r>
            <a:br>
              <a:rPr lang="en-GB" sz="2400" i="1" dirty="0">
                <a:solidFill>
                  <a:srgbClr val="7F9FD7"/>
                </a:solidFill>
              </a:rPr>
            </a:br>
            <a:r>
              <a:rPr lang="en-GB" sz="2400" i="1" dirty="0">
                <a:solidFill>
                  <a:srgbClr val="7F9FD7"/>
                </a:solidFill>
              </a:rPr>
              <a:t>When the text of the dialogue is repeated in the exercise,</a:t>
            </a:r>
            <a:br>
              <a:rPr lang="en-GB" sz="2400" i="1" dirty="0">
                <a:solidFill>
                  <a:srgbClr val="7F9FD7"/>
                </a:solidFill>
              </a:rPr>
            </a:br>
            <a:r>
              <a:rPr lang="en-GB" sz="2400" i="1" dirty="0">
                <a:solidFill>
                  <a:srgbClr val="7F9FD7"/>
                </a:solidFill>
              </a:rPr>
              <a:t> do not hesitate to play the audio again and speak out loud, covering the recorded voices. It is important to connect </a:t>
            </a:r>
            <a:br>
              <a:rPr lang="en-GB" sz="2400" i="1" dirty="0">
                <a:solidFill>
                  <a:srgbClr val="7F9FD7"/>
                </a:solidFill>
              </a:rPr>
            </a:br>
            <a:r>
              <a:rPr lang="en-GB" sz="2400" i="1" dirty="0">
                <a:solidFill>
                  <a:srgbClr val="7F9FD7"/>
                </a:solidFill>
              </a:rPr>
              <a:t>the word read, the sound heard and the corresponding pronunciation.</a:t>
            </a:r>
          </a:p>
        </p:txBody>
      </p:sp>
    </p:spTree>
    <p:extLst>
      <p:ext uri="{BB962C8B-B14F-4D97-AF65-F5344CB8AC3E}">
        <p14:creationId xmlns:p14="http://schemas.microsoft.com/office/powerpoint/2010/main" val="3821320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000"/>
    </mc:Choice>
    <mc:Fallback xmlns="">
      <p:transition spd="slow" advTm="3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495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4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P4-a">
            <a:hlinkClick r:id="" action="ppaction://media"/>
            <a:extLst>
              <a:ext uri="{FF2B5EF4-FFF2-40B4-BE49-F238E27FC236}">
                <a16:creationId xmlns:a16="http://schemas.microsoft.com/office/drawing/2014/main" id="{F8FF65E9-BFC9-47D1-A3E0-413D9A9728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730749" y="1238537"/>
            <a:ext cx="487363" cy="487363"/>
          </a:xfrm>
          <a:prstGeom prst="rect">
            <a:avLst/>
          </a:prstGeom>
        </p:spPr>
      </p:pic>
      <p:pic>
        <p:nvPicPr>
          <p:cNvPr id="9" name="PP4-b">
            <a:hlinkClick r:id="" action="ppaction://media"/>
            <a:extLst>
              <a:ext uri="{FF2B5EF4-FFF2-40B4-BE49-F238E27FC236}">
                <a16:creationId xmlns:a16="http://schemas.microsoft.com/office/drawing/2014/main" id="{F4B68F19-B0DD-46A3-B3B2-0B70E7F0F0F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745339" y="3562794"/>
            <a:ext cx="487363" cy="487363"/>
          </a:xfrm>
          <a:prstGeom prst="rect">
            <a:avLst/>
          </a:prstGeom>
        </p:spPr>
      </p:pic>
      <p:pic>
        <p:nvPicPr>
          <p:cNvPr id="18" name="escargot">
            <a:hlinkClick r:id="" action="ppaction://media"/>
            <a:extLst>
              <a:ext uri="{FF2B5EF4-FFF2-40B4-BE49-F238E27FC236}">
                <a16:creationId xmlns:a16="http://schemas.microsoft.com/office/drawing/2014/main" id="{8C524E3D-CAE0-4D28-BD1E-7BD048F9A69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730748" y="3075578"/>
            <a:ext cx="487363" cy="487363"/>
          </a:xfrm>
          <a:prstGeom prst="rect">
            <a:avLst/>
          </a:prstGeom>
        </p:spPr>
      </p:pic>
      <p:pic>
        <p:nvPicPr>
          <p:cNvPr id="20" name="escargot">
            <a:hlinkClick r:id="" action="ppaction://media"/>
            <a:extLst>
              <a:ext uri="{FF2B5EF4-FFF2-40B4-BE49-F238E27FC236}">
                <a16:creationId xmlns:a16="http://schemas.microsoft.com/office/drawing/2014/main" id="{13FED8C5-03A7-46F3-BAEC-0D45E43D204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730747" y="3965821"/>
            <a:ext cx="487363" cy="487363"/>
          </a:xfrm>
          <a:prstGeom prst="rect">
            <a:avLst/>
          </a:prstGeom>
        </p:spPr>
      </p:pic>
      <p:pic>
        <p:nvPicPr>
          <p:cNvPr id="24" name="aurevoir">
            <a:hlinkClick r:id="" action="ppaction://media"/>
            <a:extLst>
              <a:ext uri="{FF2B5EF4-FFF2-40B4-BE49-F238E27FC236}">
                <a16:creationId xmlns:a16="http://schemas.microsoft.com/office/drawing/2014/main" id="{C427B0BC-75D5-4F5B-991C-704E3046A31D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745339" y="4962266"/>
            <a:ext cx="487363" cy="487363"/>
          </a:xfrm>
          <a:prstGeom prst="rect">
            <a:avLst/>
          </a:prstGeom>
        </p:spPr>
      </p:pic>
      <p:pic>
        <p:nvPicPr>
          <p:cNvPr id="25" name="bonjour">
            <a:hlinkClick r:id="" action="ppaction://media"/>
            <a:extLst>
              <a:ext uri="{FF2B5EF4-FFF2-40B4-BE49-F238E27FC236}">
                <a16:creationId xmlns:a16="http://schemas.microsoft.com/office/drawing/2014/main" id="{AA871026-446C-47B3-9714-25C40F9B2544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671898" y="4518218"/>
            <a:ext cx="487363" cy="48736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D3A569-DA1E-4AAA-87B8-8C01809D4A3E}"/>
              </a:ext>
            </a:extLst>
          </p:cNvPr>
          <p:cNvSpPr/>
          <p:nvPr/>
        </p:nvSpPr>
        <p:spPr>
          <a:xfrm>
            <a:off x="8564053" y="966577"/>
            <a:ext cx="3561504" cy="46029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64F5C7A-A4D5-4F2E-A332-F2746027A857}"/>
              </a:ext>
            </a:extLst>
          </p:cNvPr>
          <p:cNvSpPr txBox="1"/>
          <p:nvPr/>
        </p:nvSpPr>
        <p:spPr>
          <a:xfrm>
            <a:off x="627008" y="1688810"/>
            <a:ext cx="88043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N’hésitez pas à décomposer les mots difficiles </a:t>
            </a:r>
            <a:b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plusieurs syllabes et  à les répéter lentement.	</a:t>
            </a:r>
            <a:endParaRPr lang="fr-FR" sz="24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9A057C3-2EE5-42A7-84EC-E75FF0D63A3F}"/>
              </a:ext>
            </a:extLst>
          </p:cNvPr>
          <p:cNvSpPr txBox="1"/>
          <p:nvPr/>
        </p:nvSpPr>
        <p:spPr>
          <a:xfrm>
            <a:off x="8547371" y="3077682"/>
            <a:ext cx="6094520" cy="487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solidFill>
                  <a:srgbClr val="EB0051"/>
                </a:solidFill>
                <a:effectLst/>
                <a:latin typeface="Bradley Hand ITC" panose="03070402050302030203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escargot		es / car/  </a:t>
            </a:r>
            <a:r>
              <a:rPr lang="fr-FR" sz="2400" dirty="0" err="1">
                <a:solidFill>
                  <a:srgbClr val="EB0051"/>
                </a:solidFill>
                <a:effectLst/>
                <a:latin typeface="Bradley Hand ITC" panose="03070402050302030203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got</a:t>
            </a:r>
            <a:r>
              <a:rPr lang="fr-FR" sz="2400" dirty="0">
                <a:solidFill>
                  <a:srgbClr val="EB0051"/>
                </a:solidFill>
                <a:effectLst/>
                <a:latin typeface="Bradley Hand ITC" panose="03070402050302030203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7E22BDB-8C88-49FB-8CBC-7C4B671DE666}"/>
              </a:ext>
            </a:extLst>
          </p:cNvPr>
          <p:cNvSpPr txBox="1"/>
          <p:nvPr/>
        </p:nvSpPr>
        <p:spPr>
          <a:xfrm>
            <a:off x="763479" y="3723643"/>
            <a:ext cx="6094520" cy="1260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 vous prenez des notes en français, </a:t>
            </a:r>
            <a:b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vous pouvez noter entre crochets une version phonétique personnelle des mots difficiles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0F4129A-BAAB-4574-9119-D3E4FA03DC89}"/>
              </a:ext>
            </a:extLst>
          </p:cNvPr>
          <p:cNvSpPr txBox="1"/>
          <p:nvPr/>
        </p:nvSpPr>
        <p:spPr>
          <a:xfrm>
            <a:off x="7621838" y="4002478"/>
            <a:ext cx="4564624" cy="487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solidFill>
                  <a:srgbClr val="EB005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escargot		[S  car   go]</a:t>
            </a:r>
            <a:endParaRPr lang="fr-FR" sz="2400" dirty="0">
              <a:solidFill>
                <a:srgbClr val="EB0051"/>
              </a:solidFill>
              <a:latin typeface="Bradley Hand ITC" panose="03070402050302030203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F23BDDE-15F9-43B9-8A22-2A3CFA6445A6}"/>
              </a:ext>
            </a:extLst>
          </p:cNvPr>
          <p:cNvSpPr txBox="1"/>
          <p:nvPr/>
        </p:nvSpPr>
        <p:spPr>
          <a:xfrm>
            <a:off x="7605213" y="4474760"/>
            <a:ext cx="6094520" cy="487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>
              <a:lnSpc>
                <a:spcPct val="107000"/>
              </a:lnSpc>
            </a:pPr>
            <a:r>
              <a:rPr lang="fr-FR" sz="2400" dirty="0">
                <a:solidFill>
                  <a:srgbClr val="EB005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bonjour !  	     	[ </a:t>
            </a:r>
            <a:r>
              <a:rPr lang="fr-FR" sz="2400" dirty="0" err="1">
                <a:solidFill>
                  <a:srgbClr val="EB005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bõ-joor</a:t>
            </a:r>
            <a:r>
              <a:rPr lang="fr-FR" sz="2400" dirty="0">
                <a:solidFill>
                  <a:srgbClr val="EB005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’ ]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7EF3B1C-13C2-4926-81D2-5C91F0EFD74D}"/>
              </a:ext>
            </a:extLst>
          </p:cNvPr>
          <p:cNvSpPr txBox="1"/>
          <p:nvPr/>
        </p:nvSpPr>
        <p:spPr>
          <a:xfrm>
            <a:off x="7555338" y="4938300"/>
            <a:ext cx="6094520" cy="487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>
              <a:lnSpc>
                <a:spcPct val="107000"/>
              </a:lnSpc>
            </a:pPr>
            <a:r>
              <a:rPr lang="fr-FR" sz="2400" dirty="0">
                <a:solidFill>
                  <a:srgbClr val="EB005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au revoir !		</a:t>
            </a:r>
            <a:r>
              <a:rPr lang="en-GB" sz="2400" dirty="0">
                <a:solidFill>
                  <a:srgbClr val="EB005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[ o  </a:t>
            </a:r>
            <a:r>
              <a:rPr lang="en-GB" sz="2400" dirty="0" err="1">
                <a:solidFill>
                  <a:srgbClr val="EB005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GB" sz="2400" dirty="0">
                <a:solidFill>
                  <a:srgbClr val="EB005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woo R</a:t>
            </a:r>
            <a:r>
              <a:rPr lang="en-GB" sz="2400" dirty="0">
                <a:solidFill>
                  <a:srgbClr val="EB00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 </a:t>
            </a:r>
            <a:endParaRPr lang="fr-FR" sz="2400" dirty="0">
              <a:solidFill>
                <a:srgbClr val="EB005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C9CCEC8-BF40-424A-9AF2-30FB0D72ED36}"/>
              </a:ext>
            </a:extLst>
          </p:cNvPr>
          <p:cNvSpPr txBox="1"/>
          <p:nvPr/>
        </p:nvSpPr>
        <p:spPr>
          <a:xfrm>
            <a:off x="2252363" y="2737361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i="1" dirty="0">
                <a:solidFill>
                  <a:srgbClr val="7F9FD7"/>
                </a:solidFill>
              </a:rPr>
              <a:t>Do not hesitate to break down difficult words into several syllables and repeat them slowly.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885BB62-D56B-4289-870D-0C09A857C2CF}"/>
              </a:ext>
            </a:extLst>
          </p:cNvPr>
          <p:cNvSpPr txBox="1"/>
          <p:nvPr/>
        </p:nvSpPr>
        <p:spPr>
          <a:xfrm>
            <a:off x="2058941" y="5227523"/>
            <a:ext cx="89033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i="1" dirty="0">
                <a:solidFill>
                  <a:srgbClr val="7F9FD7"/>
                </a:solidFill>
              </a:rPr>
              <a:t>When taking notes in French, </a:t>
            </a:r>
            <a:br>
              <a:rPr lang="en-GB" sz="2400" i="1" dirty="0">
                <a:solidFill>
                  <a:srgbClr val="7F9FD7"/>
                </a:solidFill>
              </a:rPr>
            </a:br>
            <a:r>
              <a:rPr lang="en-GB" sz="2400" i="1" dirty="0">
                <a:solidFill>
                  <a:srgbClr val="7F9FD7"/>
                </a:solidFill>
              </a:rPr>
              <a:t>you can write down a personal phonetic version </a:t>
            </a:r>
            <a:br>
              <a:rPr lang="en-GB" sz="2400" i="1" dirty="0">
                <a:solidFill>
                  <a:srgbClr val="7F9FD7"/>
                </a:solidFill>
              </a:rPr>
            </a:br>
            <a:r>
              <a:rPr lang="en-GB" sz="2400" i="1" dirty="0">
                <a:solidFill>
                  <a:srgbClr val="7F9FD7"/>
                </a:solidFill>
              </a:rPr>
              <a:t>of difficult words in brackets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E69880E-0F36-46D7-A88A-FA65EBD39CB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09773" y="980008"/>
            <a:ext cx="3470064" cy="1655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7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000"/>
    </mc:Choice>
    <mc:Fallback xmlns="">
      <p:transition spd="slow" advTm="4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85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3602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83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56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1952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702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327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6272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6066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556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2338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48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4257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7138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67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459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8" grpId="0"/>
      <p:bldP spid="10" grpId="0"/>
      <p:bldP spid="11" grpId="0"/>
      <p:bldP spid="13" grpId="0"/>
      <p:bldP spid="17" grpId="0"/>
      <p:bldP spid="19" grpId="0"/>
      <p:bldP spid="12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motclé">
            <a:hlinkClick r:id="" action="ppaction://media"/>
            <a:extLst>
              <a:ext uri="{FF2B5EF4-FFF2-40B4-BE49-F238E27FC236}">
                <a16:creationId xmlns:a16="http://schemas.microsoft.com/office/drawing/2014/main" id="{51C550DD-D070-48B4-9502-B770501864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42769" y="894000"/>
            <a:ext cx="355988" cy="355988"/>
          </a:xfrm>
          <a:prstGeom prst="rect">
            <a:avLst/>
          </a:prstGeom>
        </p:spPr>
      </p:pic>
      <p:pic>
        <p:nvPicPr>
          <p:cNvPr id="24" name="pp5-b">
            <a:hlinkClick r:id="" action="ppaction://media"/>
            <a:extLst>
              <a:ext uri="{FF2B5EF4-FFF2-40B4-BE49-F238E27FC236}">
                <a16:creationId xmlns:a16="http://schemas.microsoft.com/office/drawing/2014/main" id="{7D77A69A-9408-4B7E-9739-34B0A6B7D83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05052" y="818644"/>
            <a:ext cx="487363" cy="487363"/>
          </a:xfrm>
          <a:prstGeom prst="rect">
            <a:avLst/>
          </a:prstGeom>
        </p:spPr>
      </p:pic>
      <p:pic>
        <p:nvPicPr>
          <p:cNvPr id="23" name="pp5-a">
            <a:hlinkClick r:id="" action="ppaction://media"/>
            <a:extLst>
              <a:ext uri="{FF2B5EF4-FFF2-40B4-BE49-F238E27FC236}">
                <a16:creationId xmlns:a16="http://schemas.microsoft.com/office/drawing/2014/main" id="{E737721F-361B-4722-8E18-EC86A3C982D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8223" y="996669"/>
            <a:ext cx="487363" cy="487363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DED44574-31D5-4F20-BA56-F682549A4F9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480757"/>
            <a:ext cx="1745390" cy="1163139"/>
          </a:xfrm>
          <a:prstGeom prst="rect">
            <a:avLst/>
          </a:prstGeom>
        </p:spPr>
      </p:pic>
      <p:pic>
        <p:nvPicPr>
          <p:cNvPr id="16" name="Image 15" descr="Une image contenant personne, femme, souriant, posant&#10;&#10;Description générée automatiquement">
            <a:extLst>
              <a:ext uri="{FF2B5EF4-FFF2-40B4-BE49-F238E27FC236}">
                <a16:creationId xmlns:a16="http://schemas.microsoft.com/office/drawing/2014/main" id="{E36696C4-6881-49FD-A239-3A86EF8525B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46336" y="3758479"/>
            <a:ext cx="4754880" cy="316992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6A494525-6E71-42BA-A3B6-7C5909AAA6EE}"/>
              </a:ext>
            </a:extLst>
          </p:cNvPr>
          <p:cNvSpPr/>
          <p:nvPr/>
        </p:nvSpPr>
        <p:spPr>
          <a:xfrm>
            <a:off x="2507204" y="3486889"/>
            <a:ext cx="7062027" cy="3559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DC94345-4DDB-469E-89F3-56B7D6731772}"/>
              </a:ext>
            </a:extLst>
          </p:cNvPr>
          <p:cNvSpPr txBox="1"/>
          <p:nvPr/>
        </p:nvSpPr>
        <p:spPr>
          <a:xfrm>
            <a:off x="1668224" y="341255"/>
            <a:ext cx="10629185" cy="1525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fr-FR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Identifiez, avec l’aide de votre formateur, vos difficultés personnelles. </a:t>
            </a:r>
            <a:br>
              <a:rPr lang="fr-FR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Ce sont souvent des sons qui n’existent pas dans votre propre langue. </a:t>
            </a:r>
            <a:br>
              <a:rPr lang="fr-FR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Trouvez, toujours avec l’aide de votre formateur, quelques mots-clés, comprenant ce son, </a:t>
            </a:r>
            <a:br>
              <a:rPr lang="fr-FR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et exercez-vous souvent à les prononcer.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A650B13-C522-4E1E-806C-EE23477E9A34}"/>
              </a:ext>
            </a:extLst>
          </p:cNvPr>
          <p:cNvSpPr txBox="1"/>
          <p:nvPr/>
        </p:nvSpPr>
        <p:spPr>
          <a:xfrm>
            <a:off x="1668224" y="3467260"/>
            <a:ext cx="9169499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>
              <a:lnSpc>
                <a:spcPct val="107000"/>
              </a:lnSpc>
              <a:spcAft>
                <a:spcPts val="800"/>
              </a:spcAft>
            </a:pPr>
            <a:r>
              <a:rPr lang="fr-FR" sz="2200" dirty="0">
                <a:solidFill>
                  <a:srgbClr val="EB005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Son difficile à prononcer : u		mots clés : un bus, la vue, ....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2211F26-5760-47CA-A0AE-2F741CBDFB91}"/>
              </a:ext>
            </a:extLst>
          </p:cNvPr>
          <p:cNvSpPr txBox="1"/>
          <p:nvPr/>
        </p:nvSpPr>
        <p:spPr>
          <a:xfrm>
            <a:off x="-211284" y="3983359"/>
            <a:ext cx="11083507" cy="11631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9580">
              <a:lnSpc>
                <a:spcPct val="107000"/>
              </a:lnSpc>
              <a:spcAft>
                <a:spcPts val="800"/>
              </a:spcAft>
            </a:pPr>
            <a:r>
              <a:rPr lang="fr-FR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Vous pouvez associer chaque son difficile à prononcer à un geste </a:t>
            </a:r>
            <a:br>
              <a:rPr lang="fr-FR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 serrer le poing, toucher le nez ...) que vous ferez en répétant les mots clés. </a:t>
            </a:r>
            <a:br>
              <a:rPr lang="fr-FR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C’est étrange, mais ça permet d’imprimer dans notre corps la bonne prononciation du son !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DA210F7-2821-4E00-A4ED-71528749920F}"/>
              </a:ext>
            </a:extLst>
          </p:cNvPr>
          <p:cNvSpPr txBox="1"/>
          <p:nvPr/>
        </p:nvSpPr>
        <p:spPr>
          <a:xfrm>
            <a:off x="1319776" y="1982450"/>
            <a:ext cx="1016102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i="1" dirty="0">
                <a:solidFill>
                  <a:srgbClr val="7F9FD7"/>
                </a:solidFill>
              </a:rPr>
              <a:t>Identify your personal difficulties, your trainer will help you solve the problem. It often due to sounds that do not exist in your own language. Find a few key words that include these sounds and practise pronouncing them often, again your trainer will help you.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E5F8B18-BC66-41FF-ABAD-058FCCC304EB}"/>
              </a:ext>
            </a:extLst>
          </p:cNvPr>
          <p:cNvSpPr txBox="1"/>
          <p:nvPr/>
        </p:nvSpPr>
        <p:spPr>
          <a:xfrm>
            <a:off x="872695" y="5343439"/>
            <a:ext cx="1060806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i="1" dirty="0">
                <a:solidFill>
                  <a:srgbClr val="7F9FD7"/>
                </a:solidFill>
              </a:rPr>
              <a:t>You can associate each difficult sound to pronounce with a movement (clench your fist, </a:t>
            </a:r>
            <a:br>
              <a:rPr lang="en-GB" sz="2200" i="1" dirty="0">
                <a:solidFill>
                  <a:srgbClr val="7F9FD7"/>
                </a:solidFill>
              </a:rPr>
            </a:br>
            <a:r>
              <a:rPr lang="en-GB" sz="2200" i="1" dirty="0">
                <a:solidFill>
                  <a:srgbClr val="7F9FD7"/>
                </a:solidFill>
              </a:rPr>
              <a:t>touch your nose...). Make that movement while repeating the key words. It's strange,</a:t>
            </a:r>
            <a:br>
              <a:rPr lang="en-GB" sz="2200" i="1" dirty="0">
                <a:solidFill>
                  <a:srgbClr val="7F9FD7"/>
                </a:solidFill>
              </a:rPr>
            </a:br>
            <a:r>
              <a:rPr lang="en-GB" sz="2200" i="1" dirty="0">
                <a:solidFill>
                  <a:srgbClr val="7F9FD7"/>
                </a:solidFill>
              </a:rPr>
              <a:t> but it helps to imprint the correct pronunciation of the sound in your body!</a:t>
            </a:r>
          </a:p>
        </p:txBody>
      </p:sp>
    </p:spTree>
    <p:extLst>
      <p:ext uri="{BB962C8B-B14F-4D97-AF65-F5344CB8AC3E}">
        <p14:creationId xmlns:p14="http://schemas.microsoft.com/office/powerpoint/2010/main" val="1141542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000"/>
    </mc:Choice>
    <mc:Fallback xmlns="">
      <p:transition spd="slow" advTm="4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7297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8047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1503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0945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95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1650"/>
                            </p:stCondLst>
                            <p:childTnLst>
                              <p:par>
                                <p:cTn id="3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2883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1" grpId="0" animBg="1"/>
      <p:bldP spid="9" grpId="0"/>
      <p:bldP spid="12" grpId="0"/>
      <p:bldP spid="14" grpId="0"/>
      <p:bldP spid="18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p6bis">
            <a:hlinkClick r:id="" action="ppaction://media"/>
            <a:extLst>
              <a:ext uri="{FF2B5EF4-FFF2-40B4-BE49-F238E27FC236}">
                <a16:creationId xmlns:a16="http://schemas.microsoft.com/office/drawing/2014/main" id="{D31EC56B-8C1E-477F-8E3C-5A06DE08E8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39285" y="1445631"/>
            <a:ext cx="487363" cy="487363"/>
          </a:xfrm>
          <a:prstGeom prst="rect">
            <a:avLst/>
          </a:prstGeom>
        </p:spPr>
      </p:pic>
      <p:pic>
        <p:nvPicPr>
          <p:cNvPr id="6" name="pp6">
            <a:hlinkClick r:id="" action="ppaction://media"/>
            <a:extLst>
              <a:ext uri="{FF2B5EF4-FFF2-40B4-BE49-F238E27FC236}">
                <a16:creationId xmlns:a16="http://schemas.microsoft.com/office/drawing/2014/main" id="{3FF0FB5A-4758-4CC1-889A-0A39B6D2481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39285" y="1450711"/>
            <a:ext cx="487363" cy="487363"/>
          </a:xfrm>
          <a:prstGeom prst="rect">
            <a:avLst/>
          </a:prstGeom>
        </p:spPr>
      </p:pic>
      <p:sp useBgFill="1">
        <p:nvSpPr>
          <p:cNvPr id="22" name="Rectangle 19">
            <a:extLst>
              <a:ext uri="{FF2B5EF4-FFF2-40B4-BE49-F238E27FC236}">
                <a16:creationId xmlns:a16="http://schemas.microsoft.com/office/drawing/2014/main" id="{317B7366-37C8-497F-8B24-C0D854C71A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BF90D51-6D34-4928-A080-1AF22849F64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923" r="14625" b="2"/>
          <a:stretch/>
        </p:blipFill>
        <p:spPr>
          <a:xfrm>
            <a:off x="3460483" y="0"/>
            <a:ext cx="4488714" cy="3576825"/>
          </a:xfrm>
          <a:custGeom>
            <a:avLst/>
            <a:gdLst/>
            <a:ahLst/>
            <a:cxnLst/>
            <a:rect l="l" t="t" r="r" b="b"/>
            <a:pathLst>
              <a:path w="4488714" h="3576825">
                <a:moveTo>
                  <a:pt x="713492" y="15"/>
                </a:moveTo>
                <a:cubicBezTo>
                  <a:pt x="723739" y="278"/>
                  <a:pt x="734339" y="3967"/>
                  <a:pt x="743942" y="5139"/>
                </a:cubicBezTo>
                <a:cubicBezTo>
                  <a:pt x="955929" y="31374"/>
                  <a:pt x="1167914" y="59717"/>
                  <a:pt x="1380134" y="84780"/>
                </a:cubicBezTo>
                <a:cubicBezTo>
                  <a:pt x="1578535" y="108204"/>
                  <a:pt x="1778340" y="113591"/>
                  <a:pt x="1977677" y="125771"/>
                </a:cubicBezTo>
                <a:cubicBezTo>
                  <a:pt x="2218942" y="140529"/>
                  <a:pt x="2459740" y="161377"/>
                  <a:pt x="2699600" y="194169"/>
                </a:cubicBezTo>
                <a:cubicBezTo>
                  <a:pt x="2866144" y="217126"/>
                  <a:pt x="3034328" y="233053"/>
                  <a:pt x="3203214" y="214783"/>
                </a:cubicBezTo>
                <a:cubicBezTo>
                  <a:pt x="3211646" y="213845"/>
                  <a:pt x="3221250" y="210801"/>
                  <a:pt x="3228277" y="213845"/>
                </a:cubicBezTo>
                <a:cubicBezTo>
                  <a:pt x="3310262" y="248045"/>
                  <a:pt x="3399740" y="223449"/>
                  <a:pt x="3484768" y="244999"/>
                </a:cubicBezTo>
                <a:cubicBezTo>
                  <a:pt x="3462984" y="328154"/>
                  <a:pt x="3369523" y="321361"/>
                  <a:pt x="3316820" y="378984"/>
                </a:cubicBezTo>
                <a:cubicBezTo>
                  <a:pt x="3402785" y="401939"/>
                  <a:pt x="3480084" y="425129"/>
                  <a:pt x="3558554" y="442462"/>
                </a:cubicBezTo>
                <a:cubicBezTo>
                  <a:pt x="3641709" y="460733"/>
                  <a:pt x="3712214" y="510158"/>
                  <a:pt x="3793494" y="532176"/>
                </a:cubicBezTo>
                <a:cubicBezTo>
                  <a:pt x="3810829" y="536861"/>
                  <a:pt x="3831676" y="553257"/>
                  <a:pt x="3837766" y="569186"/>
                </a:cubicBezTo>
                <a:cubicBezTo>
                  <a:pt x="3857442" y="620719"/>
                  <a:pt x="4250260" y="765244"/>
                  <a:pt x="4203881" y="811154"/>
                </a:cubicBezTo>
                <a:cubicBezTo>
                  <a:pt x="4184673" y="830128"/>
                  <a:pt x="4159844" y="843714"/>
                  <a:pt x="4133843" y="862453"/>
                </a:cubicBezTo>
                <a:cubicBezTo>
                  <a:pt x="4172962" y="897823"/>
                  <a:pt x="4216998" y="913283"/>
                  <a:pt x="4263846" y="923823"/>
                </a:cubicBezTo>
                <a:cubicBezTo>
                  <a:pt x="4277901" y="927103"/>
                  <a:pt x="4291721" y="933661"/>
                  <a:pt x="4293126" y="949590"/>
                </a:cubicBezTo>
                <a:cubicBezTo>
                  <a:pt x="4294531" y="966220"/>
                  <a:pt x="4280242" y="972778"/>
                  <a:pt x="4268297" y="980509"/>
                </a:cubicBezTo>
                <a:cubicBezTo>
                  <a:pt x="4251666" y="991283"/>
                  <a:pt x="4235503" y="1000654"/>
                  <a:pt x="4214422" y="1002059"/>
                </a:cubicBezTo>
                <a:cubicBezTo>
                  <a:pt x="4179754" y="1004167"/>
                  <a:pt x="4163124" y="1034149"/>
                  <a:pt x="4142980" y="1056636"/>
                </a:cubicBezTo>
                <a:cubicBezTo>
                  <a:pt x="4131736" y="1069286"/>
                  <a:pt x="4126114" y="1094817"/>
                  <a:pt x="4145790" y="1099268"/>
                </a:cubicBezTo>
                <a:cubicBezTo>
                  <a:pt x="4193106" y="1110043"/>
                  <a:pt x="4189358" y="1141197"/>
                  <a:pt x="4188188" y="1176567"/>
                </a:cubicBezTo>
                <a:cubicBezTo>
                  <a:pt x="4186548" y="1220370"/>
                  <a:pt x="4158673" y="1240514"/>
                  <a:pt x="4124474" y="1257380"/>
                </a:cubicBezTo>
                <a:cubicBezTo>
                  <a:pt x="4112762" y="1263235"/>
                  <a:pt x="4096132" y="1263000"/>
                  <a:pt x="4091680" y="1281271"/>
                </a:cubicBezTo>
                <a:cubicBezTo>
                  <a:pt x="4110888" y="1298606"/>
                  <a:pt x="4134312" y="1284551"/>
                  <a:pt x="4154926" y="1289469"/>
                </a:cubicBezTo>
                <a:cubicBezTo>
                  <a:pt x="4172025" y="1293452"/>
                  <a:pt x="4200368" y="1291344"/>
                  <a:pt x="4176944" y="1323200"/>
                </a:cubicBezTo>
                <a:cubicBezTo>
                  <a:pt x="4170150" y="1332335"/>
                  <a:pt x="4178114" y="1339363"/>
                  <a:pt x="4186782" y="1340066"/>
                </a:cubicBezTo>
                <a:cubicBezTo>
                  <a:pt x="4256117" y="1347327"/>
                  <a:pt x="4224260" y="1411743"/>
                  <a:pt x="4246513" y="1445708"/>
                </a:cubicBezTo>
                <a:cubicBezTo>
                  <a:pt x="4252602" y="1455076"/>
                  <a:pt x="4246044" y="1471239"/>
                  <a:pt x="4236440" y="1475221"/>
                </a:cubicBezTo>
                <a:cubicBezTo>
                  <a:pt x="4175069" y="1501456"/>
                  <a:pt x="4166637" y="1563998"/>
                  <a:pt x="4136888" y="1617873"/>
                </a:cubicBezTo>
                <a:cubicBezTo>
                  <a:pt x="4169214" y="1639188"/>
                  <a:pt x="4207863" y="1643873"/>
                  <a:pt x="4242764" y="1657693"/>
                </a:cubicBezTo>
                <a:cubicBezTo>
                  <a:pt x="4279072" y="1672216"/>
                  <a:pt x="4279072" y="1682991"/>
                  <a:pt x="4249089" y="1725153"/>
                </a:cubicBezTo>
                <a:cubicBezTo>
                  <a:pt x="4327090" y="1734290"/>
                  <a:pt x="4327090" y="1734290"/>
                  <a:pt x="4302964" y="1800579"/>
                </a:cubicBezTo>
                <a:cubicBezTo>
                  <a:pt x="4368318" y="1806669"/>
                  <a:pt x="4411417" y="1838057"/>
                  <a:pt x="4421488" y="1906689"/>
                </a:cubicBezTo>
                <a:cubicBezTo>
                  <a:pt x="4426408" y="1939951"/>
                  <a:pt x="4455922" y="1955644"/>
                  <a:pt x="4488714" y="1977897"/>
                </a:cubicBezTo>
                <a:cubicBezTo>
                  <a:pt x="4447958" y="1999448"/>
                  <a:pt x="4420318" y="2044421"/>
                  <a:pt x="4372767" y="1996870"/>
                </a:cubicBezTo>
                <a:cubicBezTo>
                  <a:pt x="4355434" y="1979537"/>
                  <a:pt x="4357072" y="2001555"/>
                  <a:pt x="4354731" y="2007880"/>
                </a:cubicBezTo>
                <a:cubicBezTo>
                  <a:pt x="4349110" y="2023339"/>
                  <a:pt x="4360820" y="2033646"/>
                  <a:pt x="4368551" y="2045357"/>
                </a:cubicBezTo>
                <a:cubicBezTo>
                  <a:pt x="4376046" y="2057070"/>
                  <a:pt x="4384948" y="2069484"/>
                  <a:pt x="4387056" y="2082603"/>
                </a:cubicBezTo>
                <a:cubicBezTo>
                  <a:pt x="4388460" y="2091738"/>
                  <a:pt x="4381668" y="2105088"/>
                  <a:pt x="4374173" y="2111882"/>
                </a:cubicBezTo>
                <a:cubicBezTo>
                  <a:pt x="4334820" y="2147720"/>
                  <a:pt x="4358244" y="2228299"/>
                  <a:pt x="4283756" y="2238606"/>
                </a:cubicBezTo>
                <a:cubicBezTo>
                  <a:pt x="4250260" y="2243289"/>
                  <a:pt x="4234098" y="2272804"/>
                  <a:pt x="4209503" y="2288966"/>
                </a:cubicBezTo>
                <a:cubicBezTo>
                  <a:pt x="4124006" y="2345418"/>
                  <a:pt x="4066851" y="2418032"/>
                  <a:pt x="4040383" y="2517817"/>
                </a:cubicBezTo>
                <a:cubicBezTo>
                  <a:pt x="4033122" y="2545457"/>
                  <a:pt x="4005246" y="2567711"/>
                  <a:pt x="3987210" y="2592071"/>
                </a:cubicBezTo>
                <a:cubicBezTo>
                  <a:pt x="3995878" y="2609873"/>
                  <a:pt x="4043193" y="2571458"/>
                  <a:pt x="4026563" y="2618305"/>
                </a:cubicBezTo>
                <a:cubicBezTo>
                  <a:pt x="4013914" y="2653442"/>
                  <a:pt x="3981588" y="2675226"/>
                  <a:pt x="3951137" y="2696074"/>
                </a:cubicBezTo>
                <a:cubicBezTo>
                  <a:pt x="3916470" y="2719731"/>
                  <a:pt x="3878055" y="2738704"/>
                  <a:pt x="3862360" y="2782506"/>
                </a:cubicBezTo>
                <a:cubicBezTo>
                  <a:pt x="3859081" y="2791877"/>
                  <a:pt x="3848540" y="2801714"/>
                  <a:pt x="3839172" y="2805463"/>
                </a:cubicBezTo>
                <a:cubicBezTo>
                  <a:pt x="3350549" y="3576343"/>
                  <a:pt x="2147734" y="3581495"/>
                  <a:pt x="2009066" y="3576107"/>
                </a:cubicBezTo>
                <a:cubicBezTo>
                  <a:pt x="1841116" y="3569315"/>
                  <a:pt x="1682302" y="3521764"/>
                  <a:pt x="1526534" y="3462502"/>
                </a:cubicBezTo>
                <a:cubicBezTo>
                  <a:pt x="1460712" y="3437439"/>
                  <a:pt x="1399577" y="3401835"/>
                  <a:pt x="1335628" y="3374195"/>
                </a:cubicBezTo>
                <a:cubicBezTo>
                  <a:pt x="1247321" y="3336013"/>
                  <a:pt x="1179158" y="3263165"/>
                  <a:pt x="1091084" y="3232479"/>
                </a:cubicBezTo>
                <a:cubicBezTo>
                  <a:pt x="1000434" y="3200857"/>
                  <a:pt x="922901" y="3143000"/>
                  <a:pt x="829673" y="3118405"/>
                </a:cubicBezTo>
                <a:cubicBezTo>
                  <a:pt x="780484" y="3105288"/>
                  <a:pt x="732933" y="3081631"/>
                  <a:pt x="740662" y="3013935"/>
                </a:cubicBezTo>
                <a:cubicBezTo>
                  <a:pt x="742771" y="2994727"/>
                  <a:pt x="729888" y="2979034"/>
                  <a:pt x="709509" y="2984656"/>
                </a:cubicBezTo>
                <a:cubicBezTo>
                  <a:pt x="670626" y="2995196"/>
                  <a:pt x="653058" y="2967321"/>
                  <a:pt x="631507" y="2946474"/>
                </a:cubicBezTo>
                <a:cubicBezTo>
                  <a:pt x="593093" y="2909465"/>
                  <a:pt x="556552" y="2870113"/>
                  <a:pt x="495415" y="2864022"/>
                </a:cubicBezTo>
                <a:cubicBezTo>
                  <a:pt x="507126" y="2834976"/>
                  <a:pt x="527037" y="2839193"/>
                  <a:pt x="545308" y="2845283"/>
                </a:cubicBezTo>
                <a:cubicBezTo>
                  <a:pt x="593327" y="2861212"/>
                  <a:pt x="640877" y="2879248"/>
                  <a:pt x="688896" y="2895176"/>
                </a:cubicBezTo>
                <a:cubicBezTo>
                  <a:pt x="720284" y="2905483"/>
                  <a:pt x="751438" y="2920006"/>
                  <a:pt x="793367" y="2908527"/>
                </a:cubicBezTo>
                <a:cubicBezTo>
                  <a:pt x="757294" y="2849968"/>
                  <a:pt x="695923" y="2839427"/>
                  <a:pt x="646265" y="2821391"/>
                </a:cubicBezTo>
                <a:cubicBezTo>
                  <a:pt x="584192" y="2798670"/>
                  <a:pt x="547651" y="2755803"/>
                  <a:pt x="503847" y="2708019"/>
                </a:cubicBezTo>
                <a:cubicBezTo>
                  <a:pt x="549524" y="2696541"/>
                  <a:pt x="577867" y="2731678"/>
                  <a:pt x="613705" y="2729803"/>
                </a:cubicBezTo>
                <a:cubicBezTo>
                  <a:pt x="615580" y="2723714"/>
                  <a:pt x="618859" y="2714813"/>
                  <a:pt x="618390" y="2714577"/>
                </a:cubicBezTo>
                <a:cubicBezTo>
                  <a:pt x="559831" y="2688343"/>
                  <a:pt x="532425" y="2639153"/>
                  <a:pt x="523289" y="2579656"/>
                </a:cubicBezTo>
                <a:cubicBezTo>
                  <a:pt x="518605" y="2548972"/>
                  <a:pt x="497289" y="2539368"/>
                  <a:pt x="476207" y="2525313"/>
                </a:cubicBezTo>
                <a:cubicBezTo>
                  <a:pt x="402656" y="2475421"/>
                  <a:pt x="324889" y="2430213"/>
                  <a:pt x="264455" y="2361581"/>
                </a:cubicBezTo>
                <a:cubicBezTo>
                  <a:pt x="334259" y="2370716"/>
                  <a:pt x="390242" y="2415455"/>
                  <a:pt x="465433" y="2434663"/>
                </a:cubicBezTo>
                <a:cubicBezTo>
                  <a:pt x="405702" y="2359238"/>
                  <a:pt x="328402" y="2321058"/>
                  <a:pt x="257897" y="2275380"/>
                </a:cubicBezTo>
                <a:cubicBezTo>
                  <a:pt x="225806" y="2254533"/>
                  <a:pt x="196059" y="2227830"/>
                  <a:pt x="157174" y="2216586"/>
                </a:cubicBezTo>
                <a:cubicBezTo>
                  <a:pt x="143354" y="2212604"/>
                  <a:pt x="120633" y="2204172"/>
                  <a:pt x="131643" y="2181919"/>
                </a:cubicBezTo>
                <a:cubicBezTo>
                  <a:pt x="141011" y="2163415"/>
                  <a:pt x="159516" y="2169035"/>
                  <a:pt x="176382" y="2174423"/>
                </a:cubicBezTo>
                <a:cubicBezTo>
                  <a:pt x="216905" y="2187776"/>
                  <a:pt x="258834" y="2188009"/>
                  <a:pt x="313646" y="2187776"/>
                </a:cubicBezTo>
                <a:cubicBezTo>
                  <a:pt x="267735" y="2126639"/>
                  <a:pt x="183643" y="2144910"/>
                  <a:pt x="144292" y="2080728"/>
                </a:cubicBezTo>
                <a:cubicBezTo>
                  <a:pt x="193481" y="2069484"/>
                  <a:pt x="231428" y="2092674"/>
                  <a:pt x="271249" y="2097124"/>
                </a:cubicBezTo>
                <a:cubicBezTo>
                  <a:pt x="307321" y="2101106"/>
                  <a:pt x="316222" y="2090332"/>
                  <a:pt x="307790" y="2054961"/>
                </a:cubicBezTo>
                <a:cubicBezTo>
                  <a:pt x="294673" y="1999915"/>
                  <a:pt x="314349" y="1971806"/>
                  <a:pt x="366818" y="1986798"/>
                </a:cubicBezTo>
                <a:cubicBezTo>
                  <a:pt x="415539" y="2000852"/>
                  <a:pt x="420692" y="1980240"/>
                  <a:pt x="407575" y="1948852"/>
                </a:cubicBezTo>
                <a:cubicBezTo>
                  <a:pt x="388836" y="1903176"/>
                  <a:pt x="410151" y="1867805"/>
                  <a:pt x="424674" y="1829390"/>
                </a:cubicBezTo>
                <a:cubicBezTo>
                  <a:pt x="446928" y="1770831"/>
                  <a:pt x="437558" y="1742253"/>
                  <a:pt x="389539" y="1698685"/>
                </a:cubicBezTo>
                <a:cubicBezTo>
                  <a:pt x="362602" y="1674323"/>
                  <a:pt x="333557" y="1653711"/>
                  <a:pt x="294438" y="1632630"/>
                </a:cubicBezTo>
                <a:cubicBezTo>
                  <a:pt x="384620" y="1621152"/>
                  <a:pt x="289988" y="1582503"/>
                  <a:pt x="321844" y="1558376"/>
                </a:cubicBezTo>
                <a:cubicBezTo>
                  <a:pt x="385557" y="1548538"/>
                  <a:pt x="437558" y="1625368"/>
                  <a:pt x="524227" y="1603350"/>
                </a:cubicBezTo>
                <a:cubicBezTo>
                  <a:pt x="417179" y="1536825"/>
                  <a:pt x="298889" y="1515041"/>
                  <a:pt x="221356" y="1426500"/>
                </a:cubicBezTo>
                <a:cubicBezTo>
                  <a:pt x="239158" y="1406355"/>
                  <a:pt x="256960" y="1425094"/>
                  <a:pt x="272186" y="1417599"/>
                </a:cubicBezTo>
                <a:cubicBezTo>
                  <a:pt x="271717" y="1412914"/>
                  <a:pt x="272889" y="1405886"/>
                  <a:pt x="270077" y="1403779"/>
                </a:cubicBezTo>
                <a:cubicBezTo>
                  <a:pt x="212221" y="1355525"/>
                  <a:pt x="211283" y="1354355"/>
                  <a:pt x="273356" y="1318749"/>
                </a:cubicBezTo>
                <a:cubicBezTo>
                  <a:pt x="295141" y="1306335"/>
                  <a:pt x="293267" y="1295325"/>
                  <a:pt x="281790" y="1279632"/>
                </a:cubicBezTo>
                <a:cubicBezTo>
                  <a:pt x="273590" y="1268622"/>
                  <a:pt x="263753" y="1258784"/>
                  <a:pt x="268438" y="1234657"/>
                </a:cubicBezTo>
                <a:cubicBezTo>
                  <a:pt x="302402" y="1265578"/>
                  <a:pt x="466603" y="1255505"/>
                  <a:pt x="495649" y="1252226"/>
                </a:cubicBezTo>
                <a:cubicBezTo>
                  <a:pt x="528208" y="1248713"/>
                  <a:pt x="560299" y="1233721"/>
                  <a:pt x="594497" y="1241919"/>
                </a:cubicBezTo>
                <a:cubicBezTo>
                  <a:pt x="621903" y="1248479"/>
                  <a:pt x="748860" y="1311957"/>
                  <a:pt x="766898" y="1239109"/>
                </a:cubicBezTo>
                <a:cubicBezTo>
                  <a:pt x="767835" y="1235595"/>
                  <a:pt x="819132" y="1243794"/>
                  <a:pt x="846773" y="1247776"/>
                </a:cubicBezTo>
                <a:cubicBezTo>
                  <a:pt x="871134" y="1251055"/>
                  <a:pt x="898540" y="1265578"/>
                  <a:pt x="914936" y="1236532"/>
                </a:cubicBezTo>
                <a:cubicBezTo>
                  <a:pt x="924540" y="1219433"/>
                  <a:pt x="884954" y="1186405"/>
                  <a:pt x="849584" y="1183594"/>
                </a:cubicBezTo>
                <a:cubicBezTo>
                  <a:pt x="818898" y="1181017"/>
                  <a:pt x="786807" y="1177269"/>
                  <a:pt x="757528" y="1184296"/>
                </a:cubicBezTo>
                <a:cubicBezTo>
                  <a:pt x="721456" y="1192730"/>
                  <a:pt x="702014" y="1179144"/>
                  <a:pt x="691941" y="1149864"/>
                </a:cubicBezTo>
                <a:cubicBezTo>
                  <a:pt x="680698" y="1117539"/>
                  <a:pt x="659147" y="1102547"/>
                  <a:pt x="629400" y="1087555"/>
                </a:cubicBezTo>
                <a:cubicBezTo>
                  <a:pt x="557253" y="1051250"/>
                  <a:pt x="487920" y="1009321"/>
                  <a:pt x="408747" y="988239"/>
                </a:cubicBezTo>
                <a:cubicBezTo>
                  <a:pt x="393052" y="984022"/>
                  <a:pt x="375719" y="978400"/>
                  <a:pt x="368458" y="950527"/>
                </a:cubicBezTo>
                <a:cubicBezTo>
                  <a:pt x="582786" y="992220"/>
                  <a:pt x="778141" y="1100908"/>
                  <a:pt x="999262" y="1094583"/>
                </a:cubicBezTo>
                <a:cubicBezTo>
                  <a:pt x="938829" y="1060149"/>
                  <a:pt x="868792" y="1058276"/>
                  <a:pt x="804376" y="1034149"/>
                </a:cubicBezTo>
                <a:cubicBezTo>
                  <a:pt x="850053" y="1016113"/>
                  <a:pt x="892918" y="1034852"/>
                  <a:pt x="936252" y="1045159"/>
                </a:cubicBezTo>
                <a:cubicBezTo>
                  <a:pt x="972559" y="1053591"/>
                  <a:pt x="1005353" y="1054997"/>
                  <a:pt x="1009335" y="1004636"/>
                </a:cubicBezTo>
                <a:cubicBezTo>
                  <a:pt x="1007929" y="1001356"/>
                  <a:pt x="1008163" y="997141"/>
                  <a:pt x="1008398" y="993158"/>
                </a:cubicBezTo>
                <a:cubicBezTo>
                  <a:pt x="996216" y="972311"/>
                  <a:pt x="977244" y="961536"/>
                  <a:pt x="954757" y="955445"/>
                </a:cubicBezTo>
                <a:cubicBezTo>
                  <a:pt x="941171" y="951697"/>
                  <a:pt x="923135" y="946075"/>
                  <a:pt x="923368" y="931085"/>
                </a:cubicBezTo>
                <a:cubicBezTo>
                  <a:pt x="924071" y="875570"/>
                  <a:pt x="880738" y="859407"/>
                  <a:pt x="837403" y="843245"/>
                </a:cubicBezTo>
                <a:cubicBezTo>
                  <a:pt x="861530" y="815605"/>
                  <a:pt x="880503" y="835983"/>
                  <a:pt x="898774" y="833876"/>
                </a:cubicBezTo>
                <a:cubicBezTo>
                  <a:pt x="910720" y="832470"/>
                  <a:pt x="921495" y="829894"/>
                  <a:pt x="921495" y="815605"/>
                </a:cubicBezTo>
                <a:cubicBezTo>
                  <a:pt x="921729" y="803658"/>
                  <a:pt x="916107" y="790072"/>
                  <a:pt x="904396" y="789839"/>
                </a:cubicBezTo>
                <a:cubicBezTo>
                  <a:pt x="831079" y="787730"/>
                  <a:pt x="790556" y="710900"/>
                  <a:pt x="714428" y="710666"/>
                </a:cubicBezTo>
                <a:cubicBezTo>
                  <a:pt x="668986" y="710666"/>
                  <a:pt x="738086" y="667332"/>
                  <a:pt x="699672" y="649295"/>
                </a:cubicBezTo>
                <a:cubicBezTo>
                  <a:pt x="691238" y="645313"/>
                  <a:pt x="721690" y="639224"/>
                  <a:pt x="735276" y="640160"/>
                </a:cubicBezTo>
                <a:cubicBezTo>
                  <a:pt x="748627" y="641097"/>
                  <a:pt x="760573" y="652574"/>
                  <a:pt x="776736" y="644376"/>
                </a:cubicBezTo>
                <a:cubicBezTo>
                  <a:pt x="785637" y="615097"/>
                  <a:pt x="762682" y="604322"/>
                  <a:pt x="743708" y="596123"/>
                </a:cubicBezTo>
                <a:cubicBezTo>
                  <a:pt x="699905" y="577150"/>
                  <a:pt x="657274" y="554195"/>
                  <a:pt x="609255" y="547401"/>
                </a:cubicBezTo>
                <a:cubicBezTo>
                  <a:pt x="592156" y="545059"/>
                  <a:pt x="633850" y="513671"/>
                  <a:pt x="642048" y="502662"/>
                </a:cubicBezTo>
                <a:cubicBezTo>
                  <a:pt x="448801" y="386949"/>
                  <a:pt x="216437" y="392804"/>
                  <a:pt x="0" y="299342"/>
                </a:cubicBezTo>
                <a:cubicBezTo>
                  <a:pt x="47785" y="281073"/>
                  <a:pt x="82921" y="294424"/>
                  <a:pt x="115480" y="297235"/>
                </a:cubicBezTo>
                <a:cubicBezTo>
                  <a:pt x="196760" y="304261"/>
                  <a:pt x="277105" y="318784"/>
                  <a:pt x="358151" y="327451"/>
                </a:cubicBezTo>
                <a:cubicBezTo>
                  <a:pt x="397971" y="331667"/>
                  <a:pt x="434981" y="347596"/>
                  <a:pt x="479486" y="322299"/>
                </a:cubicBezTo>
                <a:cubicBezTo>
                  <a:pt x="509235" y="305433"/>
                  <a:pt x="556786" y="323703"/>
                  <a:pt x="593327" y="338695"/>
                </a:cubicBezTo>
                <a:cubicBezTo>
                  <a:pt x="623543" y="351109"/>
                  <a:pt x="652355" y="354388"/>
                  <a:pt x="692410" y="338695"/>
                </a:cubicBezTo>
                <a:cubicBezTo>
                  <a:pt x="656103" y="329091"/>
                  <a:pt x="628228" y="320659"/>
                  <a:pt x="599651" y="314802"/>
                </a:cubicBezTo>
                <a:cubicBezTo>
                  <a:pt x="576930" y="310118"/>
                  <a:pt x="631040" y="291144"/>
                  <a:pt x="658679" y="293487"/>
                </a:cubicBezTo>
                <a:cubicBezTo>
                  <a:pt x="697329" y="296766"/>
                  <a:pt x="675545" y="284586"/>
                  <a:pt x="668986" y="267720"/>
                </a:cubicBezTo>
                <a:cubicBezTo>
                  <a:pt x="661959" y="249684"/>
                  <a:pt x="682806" y="244063"/>
                  <a:pt x="695923" y="247810"/>
                </a:cubicBezTo>
                <a:cubicBezTo>
                  <a:pt x="746284" y="262568"/>
                  <a:pt x="796411" y="236567"/>
                  <a:pt x="848413" y="257649"/>
                </a:cubicBezTo>
                <a:cubicBezTo>
                  <a:pt x="835295" y="205647"/>
                  <a:pt x="806952" y="182926"/>
                  <a:pt x="747690" y="175664"/>
                </a:cubicBezTo>
                <a:cubicBezTo>
                  <a:pt x="725437" y="172854"/>
                  <a:pt x="702248" y="177070"/>
                  <a:pt x="683040" y="162078"/>
                </a:cubicBezTo>
                <a:cubicBezTo>
                  <a:pt x="672030" y="153413"/>
                  <a:pt x="659616" y="143106"/>
                  <a:pt x="668283" y="127177"/>
                </a:cubicBezTo>
                <a:cubicBezTo>
                  <a:pt x="674373" y="115933"/>
                  <a:pt x="687491" y="115933"/>
                  <a:pt x="698266" y="119682"/>
                </a:cubicBezTo>
                <a:cubicBezTo>
                  <a:pt x="746519" y="136313"/>
                  <a:pt x="796880" y="142403"/>
                  <a:pt x="847241" y="148494"/>
                </a:cubicBezTo>
                <a:cubicBezTo>
                  <a:pt x="854972" y="149430"/>
                  <a:pt x="863637" y="152476"/>
                  <a:pt x="872305" y="137015"/>
                </a:cubicBezTo>
                <a:cubicBezTo>
                  <a:pt x="778141" y="111951"/>
                  <a:pt x="688662" y="76347"/>
                  <a:pt x="591921" y="62527"/>
                </a:cubicBezTo>
                <a:cubicBezTo>
                  <a:pt x="593327" y="55969"/>
                  <a:pt x="594732" y="49410"/>
                  <a:pt x="596138" y="42852"/>
                </a:cubicBezTo>
                <a:cubicBezTo>
                  <a:pt x="671796" y="52220"/>
                  <a:pt x="747456" y="61590"/>
                  <a:pt x="843025" y="73303"/>
                </a:cubicBezTo>
                <a:cubicBezTo>
                  <a:pt x="784231" y="36058"/>
                  <a:pt x="728717" y="48473"/>
                  <a:pt x="685149" y="15446"/>
                </a:cubicBezTo>
                <a:cubicBezTo>
                  <a:pt x="693347" y="2914"/>
                  <a:pt x="703244" y="-249"/>
                  <a:pt x="713492" y="15"/>
                </a:cubicBezTo>
                <a:close/>
              </a:path>
            </a:pathLst>
          </a:cu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C7A340C5-5A7F-4602-937C-A0C63DBE5F57}"/>
              </a:ext>
            </a:extLst>
          </p:cNvPr>
          <p:cNvSpPr txBox="1"/>
          <p:nvPr/>
        </p:nvSpPr>
        <p:spPr>
          <a:xfrm>
            <a:off x="416561" y="3204250"/>
            <a:ext cx="11280140" cy="4163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fr-FR" sz="2400" dirty="0">
                <a:effectLst/>
              </a:rPr>
              <a:t>Vous trouverez sur notre site quelques explications sur les sons utilisés en français </a:t>
            </a:r>
            <a:br>
              <a:rPr lang="fr-FR" sz="2400" dirty="0">
                <a:effectLst/>
              </a:rPr>
            </a:br>
            <a:r>
              <a:rPr lang="fr-FR" sz="2400" dirty="0">
                <a:effectLst/>
              </a:rPr>
              <a:t>et leur différentes orthographes. 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fr-FR" sz="2400" dirty="0">
                <a:effectLst/>
              </a:rPr>
              <a:t>C’est tout un système que vous allez découvrir pas à pas!</a:t>
            </a:r>
            <a:endParaRPr lang="fr-FR" sz="2400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DEEBD12-1524-48DD-9127-7729ABABE724}"/>
              </a:ext>
            </a:extLst>
          </p:cNvPr>
          <p:cNvSpPr txBox="1"/>
          <p:nvPr/>
        </p:nvSpPr>
        <p:spPr>
          <a:xfrm>
            <a:off x="1036320" y="4755747"/>
            <a:ext cx="93370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i="1" dirty="0">
                <a:solidFill>
                  <a:srgbClr val="7F9FD7"/>
                </a:solidFill>
              </a:rPr>
              <a:t>You’ll find further information on sounds and spelling on our site. </a:t>
            </a:r>
          </a:p>
          <a:p>
            <a:r>
              <a:rPr lang="en-GB" sz="2400" i="1" dirty="0">
                <a:solidFill>
                  <a:srgbClr val="7F9FD7"/>
                </a:solidFill>
              </a:rPr>
              <a:t>It’s a whole system that you’ll discover step by step! </a:t>
            </a:r>
          </a:p>
        </p:txBody>
      </p:sp>
    </p:spTree>
    <p:extLst>
      <p:ext uri="{BB962C8B-B14F-4D97-AF65-F5344CB8AC3E}">
        <p14:creationId xmlns:p14="http://schemas.microsoft.com/office/powerpoint/2010/main" val="71468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0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3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5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51869</TotalTime>
  <Words>695</Words>
  <Application>Microsoft Office PowerPoint</Application>
  <PresentationFormat>Grand écran</PresentationFormat>
  <Paragraphs>32</Paragraphs>
  <Slides>7</Slides>
  <Notes>1</Notes>
  <HiddenSlides>0</HiddenSlides>
  <MMClips>14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Arial</vt:lpstr>
      <vt:lpstr>Bradley Hand ITC</vt:lpstr>
      <vt:lpstr>Calibri</vt:lpstr>
      <vt:lpstr>Calibri Light</vt:lpstr>
      <vt:lpstr>PT Sans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Hélène DUVAL</dc:creator>
  <cp:lastModifiedBy>Hélène DUVAL</cp:lastModifiedBy>
  <cp:revision>238</cp:revision>
  <cp:lastPrinted>2019-03-12T20:00:31Z</cp:lastPrinted>
  <dcterms:created xsi:type="dcterms:W3CDTF">2017-06-20T19:52:37Z</dcterms:created>
  <dcterms:modified xsi:type="dcterms:W3CDTF">2021-04-29T15:49:11Z</dcterms:modified>
</cp:coreProperties>
</file>