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62" r:id="rId4"/>
    <p:sldId id="265" r:id="rId5"/>
    <p:sldId id="264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51"/>
    <a:srgbClr val="7F9FD7"/>
    <a:srgbClr val="8DA9DB"/>
    <a:srgbClr val="18F018"/>
    <a:srgbClr val="20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BC7757F-0128-4661-8E12-074C9B1DF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2E5E62-2E97-4409-81F2-73184A7128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42A4-DD81-47A6-A1F4-69A8E80C3096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D0318B-45C6-4186-93E0-903AF302A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213291-F4B7-4FAF-BEF4-29C84D3BF2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B2F3-B6B3-4D4D-9BE0-BB9D06665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CEBA3-F5E1-43AC-B84F-B1308717BD71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61DC5-2F25-4BF0-BB7B-8F06E681E2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5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PédagoTeam</a:t>
            </a:r>
            <a:r>
              <a:rPr lang="fr-FR" baseline="0"/>
              <a:t>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B791-0616-451C-A96E-E4165CC820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60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72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83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5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48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81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11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2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385B-3C67-4F4F-B0E2-78362EA1BCBA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E537-4222-4F06-9A1B-531D566F3C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4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8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Layout" Target="../slideLayouts/slideLayout2.xml"/><Relationship Id="rId5" Type="http://schemas.microsoft.com/office/2007/relationships/media" Target="../media/media6.mp3"/><Relationship Id="rId10" Type="http://schemas.openxmlformats.org/officeDocument/2006/relationships/audio" Target="../media/media8.mp3"/><Relationship Id="rId4" Type="http://schemas.openxmlformats.org/officeDocument/2006/relationships/audio" Target="../media/media5.mp3"/><Relationship Id="rId9" Type="http://schemas.microsoft.com/office/2007/relationships/media" Target="../media/media8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10.jpg"/><Relationship Id="rId4" Type="http://schemas.openxmlformats.org/officeDocument/2006/relationships/audio" Target="../media/media10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11.jpe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7" b="37258"/>
          <a:stretch/>
        </p:blipFill>
        <p:spPr>
          <a:xfrm>
            <a:off x="2358815" y="-41295"/>
            <a:ext cx="9833185" cy="1845147"/>
          </a:xfrm>
        </p:spPr>
      </p:pic>
      <p:sp>
        <p:nvSpPr>
          <p:cNvPr id="5" name="Rectangle 4"/>
          <p:cNvSpPr/>
          <p:nvPr/>
        </p:nvSpPr>
        <p:spPr>
          <a:xfrm>
            <a:off x="-20410" y="-65315"/>
            <a:ext cx="4454434" cy="1890940"/>
          </a:xfrm>
          <a:custGeom>
            <a:avLst/>
            <a:gdLst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63093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37185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37185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5532120"/>
              <a:gd name="connsiteY0" fmla="*/ 0 h 2346960"/>
              <a:gd name="connsiteX1" fmla="*/ 5532120 w 5532120"/>
              <a:gd name="connsiteY1" fmla="*/ 19722 h 2346960"/>
              <a:gd name="connsiteX2" fmla="*/ 3718560 w 5532120"/>
              <a:gd name="connsiteY2" fmla="*/ 2346960 h 2346960"/>
              <a:gd name="connsiteX3" fmla="*/ 0 w 5532120"/>
              <a:gd name="connsiteY3" fmla="*/ 2346960 h 2346960"/>
              <a:gd name="connsiteX4" fmla="*/ 0 w 5532120"/>
              <a:gd name="connsiteY4" fmla="*/ 0 h 2346960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3718560 w 4389120"/>
              <a:gd name="connsiteY2" fmla="*/ 2386405 h 2386405"/>
              <a:gd name="connsiteX3" fmla="*/ 0 w 4389120"/>
              <a:gd name="connsiteY3" fmla="*/ 2386405 h 2386405"/>
              <a:gd name="connsiteX4" fmla="*/ 0 w 4389120"/>
              <a:gd name="connsiteY4" fmla="*/ 39445 h 2386405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2895600 w 4389120"/>
              <a:gd name="connsiteY2" fmla="*/ 2366683 h 2386405"/>
              <a:gd name="connsiteX3" fmla="*/ 0 w 4389120"/>
              <a:gd name="connsiteY3" fmla="*/ 2386405 h 2386405"/>
              <a:gd name="connsiteX4" fmla="*/ 0 w 4389120"/>
              <a:gd name="connsiteY4" fmla="*/ 39445 h 2386405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2895600 w 4389120"/>
              <a:gd name="connsiteY2" fmla="*/ 2366683 h 2386405"/>
              <a:gd name="connsiteX3" fmla="*/ 147286 w 4389120"/>
              <a:gd name="connsiteY3" fmla="*/ 2386405 h 2386405"/>
              <a:gd name="connsiteX4" fmla="*/ 0 w 4389120"/>
              <a:gd name="connsiteY4" fmla="*/ 39445 h 2386405"/>
              <a:gd name="connsiteX0" fmla="*/ 0 w 4269450"/>
              <a:gd name="connsiteY0" fmla="*/ 158964 h 2386405"/>
              <a:gd name="connsiteX1" fmla="*/ 4269450 w 4269450"/>
              <a:gd name="connsiteY1" fmla="*/ 0 h 2386405"/>
              <a:gd name="connsiteX2" fmla="*/ 2775930 w 4269450"/>
              <a:gd name="connsiteY2" fmla="*/ 2366683 h 2386405"/>
              <a:gd name="connsiteX3" fmla="*/ 27616 w 4269450"/>
              <a:gd name="connsiteY3" fmla="*/ 2386405 h 2386405"/>
              <a:gd name="connsiteX4" fmla="*/ 0 w 4269450"/>
              <a:gd name="connsiteY4" fmla="*/ 158964 h 2386405"/>
              <a:gd name="connsiteX0" fmla="*/ 0 w 4251039"/>
              <a:gd name="connsiteY0" fmla="*/ 75300 h 2386405"/>
              <a:gd name="connsiteX1" fmla="*/ 4251039 w 4251039"/>
              <a:gd name="connsiteY1" fmla="*/ 0 h 2386405"/>
              <a:gd name="connsiteX2" fmla="*/ 2757519 w 4251039"/>
              <a:gd name="connsiteY2" fmla="*/ 2366683 h 2386405"/>
              <a:gd name="connsiteX3" fmla="*/ 9205 w 4251039"/>
              <a:gd name="connsiteY3" fmla="*/ 2386405 h 2386405"/>
              <a:gd name="connsiteX4" fmla="*/ 0 w 4251039"/>
              <a:gd name="connsiteY4" fmla="*/ 75300 h 2386405"/>
              <a:gd name="connsiteX0" fmla="*/ 0 w 4241834"/>
              <a:gd name="connsiteY0" fmla="*/ 0 h 2311105"/>
              <a:gd name="connsiteX1" fmla="*/ 4241834 w 4241834"/>
              <a:gd name="connsiteY1" fmla="*/ 20316 h 2311105"/>
              <a:gd name="connsiteX2" fmla="*/ 2757519 w 4241834"/>
              <a:gd name="connsiteY2" fmla="*/ 2291383 h 2311105"/>
              <a:gd name="connsiteX3" fmla="*/ 9205 w 4241834"/>
              <a:gd name="connsiteY3" fmla="*/ 2311105 h 2311105"/>
              <a:gd name="connsiteX4" fmla="*/ 0 w 4241834"/>
              <a:gd name="connsiteY4" fmla="*/ 0 h 2311105"/>
              <a:gd name="connsiteX0" fmla="*/ 0 w 4252354"/>
              <a:gd name="connsiteY0" fmla="*/ 0 h 2393789"/>
              <a:gd name="connsiteX1" fmla="*/ 4252354 w 4252354"/>
              <a:gd name="connsiteY1" fmla="*/ 103000 h 2393789"/>
              <a:gd name="connsiteX2" fmla="*/ 2768039 w 4252354"/>
              <a:gd name="connsiteY2" fmla="*/ 2374067 h 2393789"/>
              <a:gd name="connsiteX3" fmla="*/ 19725 w 4252354"/>
              <a:gd name="connsiteY3" fmla="*/ 2393789 h 2393789"/>
              <a:gd name="connsiteX4" fmla="*/ 0 w 4252354"/>
              <a:gd name="connsiteY4" fmla="*/ 0 h 2393789"/>
              <a:gd name="connsiteX0" fmla="*/ 0 w 4304957"/>
              <a:gd name="connsiteY0" fmla="*/ 0 h 2393789"/>
              <a:gd name="connsiteX1" fmla="*/ 4304957 w 4304957"/>
              <a:gd name="connsiteY1" fmla="*/ 47877 h 2393789"/>
              <a:gd name="connsiteX2" fmla="*/ 2768039 w 4304957"/>
              <a:gd name="connsiteY2" fmla="*/ 2374067 h 2393789"/>
              <a:gd name="connsiteX3" fmla="*/ 19725 w 4304957"/>
              <a:gd name="connsiteY3" fmla="*/ 2393789 h 2393789"/>
              <a:gd name="connsiteX4" fmla="*/ 0 w 4304957"/>
              <a:gd name="connsiteY4" fmla="*/ 0 h 239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957" h="2393789">
                <a:moveTo>
                  <a:pt x="0" y="0"/>
                </a:moveTo>
                <a:lnTo>
                  <a:pt x="4304957" y="47877"/>
                </a:lnTo>
                <a:lnTo>
                  <a:pt x="2768039" y="2374067"/>
                </a:lnTo>
                <a:lnTo>
                  <a:pt x="19725" y="2393789"/>
                </a:lnTo>
                <a:cubicBezTo>
                  <a:pt x="16657" y="1623421"/>
                  <a:pt x="3068" y="770368"/>
                  <a:pt x="0" y="0"/>
                </a:cubicBezTo>
                <a:close/>
              </a:path>
            </a:pathLst>
          </a:custGeom>
          <a:solidFill>
            <a:srgbClr val="3F2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"/>
          <p:cNvSpPr/>
          <p:nvPr/>
        </p:nvSpPr>
        <p:spPr>
          <a:xfrm rot="10800000">
            <a:off x="7820464" y="5030436"/>
            <a:ext cx="4389120" cy="1841815"/>
          </a:xfrm>
          <a:custGeom>
            <a:avLst/>
            <a:gdLst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63093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37185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37185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5532120"/>
              <a:gd name="connsiteY0" fmla="*/ 0 h 2346960"/>
              <a:gd name="connsiteX1" fmla="*/ 5532120 w 5532120"/>
              <a:gd name="connsiteY1" fmla="*/ 19722 h 2346960"/>
              <a:gd name="connsiteX2" fmla="*/ 3718560 w 5532120"/>
              <a:gd name="connsiteY2" fmla="*/ 2346960 h 2346960"/>
              <a:gd name="connsiteX3" fmla="*/ 0 w 5532120"/>
              <a:gd name="connsiteY3" fmla="*/ 2346960 h 2346960"/>
              <a:gd name="connsiteX4" fmla="*/ 0 w 5532120"/>
              <a:gd name="connsiteY4" fmla="*/ 0 h 2346960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3718560 w 4389120"/>
              <a:gd name="connsiteY2" fmla="*/ 2386405 h 2386405"/>
              <a:gd name="connsiteX3" fmla="*/ 0 w 4389120"/>
              <a:gd name="connsiteY3" fmla="*/ 2386405 h 2386405"/>
              <a:gd name="connsiteX4" fmla="*/ 0 w 4389120"/>
              <a:gd name="connsiteY4" fmla="*/ 39445 h 2386405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2895600 w 4389120"/>
              <a:gd name="connsiteY2" fmla="*/ 2366683 h 2386405"/>
              <a:gd name="connsiteX3" fmla="*/ 0 w 4389120"/>
              <a:gd name="connsiteY3" fmla="*/ 2386405 h 2386405"/>
              <a:gd name="connsiteX4" fmla="*/ 0 w 4389120"/>
              <a:gd name="connsiteY4" fmla="*/ 39445 h 2386405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2895600 w 4389120"/>
              <a:gd name="connsiteY2" fmla="*/ 2366683 h 2386405"/>
              <a:gd name="connsiteX3" fmla="*/ 147286 w 4389120"/>
              <a:gd name="connsiteY3" fmla="*/ 2386405 h 2386405"/>
              <a:gd name="connsiteX4" fmla="*/ 0 w 4389120"/>
              <a:gd name="connsiteY4" fmla="*/ 39445 h 2386405"/>
              <a:gd name="connsiteX0" fmla="*/ 0 w 4269450"/>
              <a:gd name="connsiteY0" fmla="*/ 158964 h 2386405"/>
              <a:gd name="connsiteX1" fmla="*/ 4269450 w 4269450"/>
              <a:gd name="connsiteY1" fmla="*/ 0 h 2386405"/>
              <a:gd name="connsiteX2" fmla="*/ 2775930 w 4269450"/>
              <a:gd name="connsiteY2" fmla="*/ 2366683 h 2386405"/>
              <a:gd name="connsiteX3" fmla="*/ 27616 w 4269450"/>
              <a:gd name="connsiteY3" fmla="*/ 2386405 h 2386405"/>
              <a:gd name="connsiteX4" fmla="*/ 0 w 4269450"/>
              <a:gd name="connsiteY4" fmla="*/ 158964 h 2386405"/>
              <a:gd name="connsiteX0" fmla="*/ 0 w 4251039"/>
              <a:gd name="connsiteY0" fmla="*/ 75300 h 2386405"/>
              <a:gd name="connsiteX1" fmla="*/ 4251039 w 4251039"/>
              <a:gd name="connsiteY1" fmla="*/ 0 h 2386405"/>
              <a:gd name="connsiteX2" fmla="*/ 2757519 w 4251039"/>
              <a:gd name="connsiteY2" fmla="*/ 2366683 h 2386405"/>
              <a:gd name="connsiteX3" fmla="*/ 9205 w 4251039"/>
              <a:gd name="connsiteY3" fmla="*/ 2386405 h 2386405"/>
              <a:gd name="connsiteX4" fmla="*/ 0 w 4251039"/>
              <a:gd name="connsiteY4" fmla="*/ 75300 h 2386405"/>
              <a:gd name="connsiteX0" fmla="*/ 0 w 4241834"/>
              <a:gd name="connsiteY0" fmla="*/ 0 h 2311105"/>
              <a:gd name="connsiteX1" fmla="*/ 4241834 w 4241834"/>
              <a:gd name="connsiteY1" fmla="*/ 20316 h 2311105"/>
              <a:gd name="connsiteX2" fmla="*/ 2757519 w 4241834"/>
              <a:gd name="connsiteY2" fmla="*/ 2291383 h 2311105"/>
              <a:gd name="connsiteX3" fmla="*/ 9205 w 4241834"/>
              <a:gd name="connsiteY3" fmla="*/ 2311105 h 2311105"/>
              <a:gd name="connsiteX4" fmla="*/ 0 w 4241834"/>
              <a:gd name="connsiteY4" fmla="*/ 0 h 23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1834" h="2311105">
                <a:moveTo>
                  <a:pt x="0" y="0"/>
                </a:moveTo>
                <a:lnTo>
                  <a:pt x="4241834" y="20316"/>
                </a:lnTo>
                <a:lnTo>
                  <a:pt x="2757519" y="2291383"/>
                </a:lnTo>
                <a:lnTo>
                  <a:pt x="9205" y="2311105"/>
                </a:lnTo>
                <a:cubicBezTo>
                  <a:pt x="6137" y="1540737"/>
                  <a:pt x="3068" y="770368"/>
                  <a:pt x="0" y="0"/>
                </a:cubicBezTo>
                <a:close/>
              </a:path>
            </a:pathLst>
          </a:custGeom>
          <a:solidFill>
            <a:srgbClr val="EB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4"/>
          <p:cNvSpPr/>
          <p:nvPr/>
        </p:nvSpPr>
        <p:spPr>
          <a:xfrm rot="10800000">
            <a:off x="2873828" y="-39629"/>
            <a:ext cx="9318171" cy="1845148"/>
          </a:xfrm>
          <a:custGeom>
            <a:avLst/>
            <a:gdLst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63093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37185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6309360"/>
              <a:gd name="connsiteY0" fmla="*/ 0 h 2346960"/>
              <a:gd name="connsiteX1" fmla="*/ 6309360 w 6309360"/>
              <a:gd name="connsiteY1" fmla="*/ 0 h 2346960"/>
              <a:gd name="connsiteX2" fmla="*/ 3718560 w 6309360"/>
              <a:gd name="connsiteY2" fmla="*/ 2346960 h 2346960"/>
              <a:gd name="connsiteX3" fmla="*/ 0 w 6309360"/>
              <a:gd name="connsiteY3" fmla="*/ 2346960 h 2346960"/>
              <a:gd name="connsiteX4" fmla="*/ 0 w 6309360"/>
              <a:gd name="connsiteY4" fmla="*/ 0 h 2346960"/>
              <a:gd name="connsiteX0" fmla="*/ 0 w 5532120"/>
              <a:gd name="connsiteY0" fmla="*/ 0 h 2346960"/>
              <a:gd name="connsiteX1" fmla="*/ 5532120 w 5532120"/>
              <a:gd name="connsiteY1" fmla="*/ 19722 h 2346960"/>
              <a:gd name="connsiteX2" fmla="*/ 3718560 w 5532120"/>
              <a:gd name="connsiteY2" fmla="*/ 2346960 h 2346960"/>
              <a:gd name="connsiteX3" fmla="*/ 0 w 5532120"/>
              <a:gd name="connsiteY3" fmla="*/ 2346960 h 2346960"/>
              <a:gd name="connsiteX4" fmla="*/ 0 w 5532120"/>
              <a:gd name="connsiteY4" fmla="*/ 0 h 2346960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3718560 w 4389120"/>
              <a:gd name="connsiteY2" fmla="*/ 2386405 h 2386405"/>
              <a:gd name="connsiteX3" fmla="*/ 0 w 4389120"/>
              <a:gd name="connsiteY3" fmla="*/ 2386405 h 2386405"/>
              <a:gd name="connsiteX4" fmla="*/ 0 w 4389120"/>
              <a:gd name="connsiteY4" fmla="*/ 39445 h 2386405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2895600 w 4389120"/>
              <a:gd name="connsiteY2" fmla="*/ 2366683 h 2386405"/>
              <a:gd name="connsiteX3" fmla="*/ 0 w 4389120"/>
              <a:gd name="connsiteY3" fmla="*/ 2386405 h 2386405"/>
              <a:gd name="connsiteX4" fmla="*/ 0 w 4389120"/>
              <a:gd name="connsiteY4" fmla="*/ 39445 h 2386405"/>
              <a:gd name="connsiteX0" fmla="*/ 0 w 4389120"/>
              <a:gd name="connsiteY0" fmla="*/ 39445 h 2386405"/>
              <a:gd name="connsiteX1" fmla="*/ 4389120 w 4389120"/>
              <a:gd name="connsiteY1" fmla="*/ 0 h 2386405"/>
              <a:gd name="connsiteX2" fmla="*/ 2895600 w 4389120"/>
              <a:gd name="connsiteY2" fmla="*/ 2366683 h 2386405"/>
              <a:gd name="connsiteX3" fmla="*/ 147286 w 4389120"/>
              <a:gd name="connsiteY3" fmla="*/ 2386405 h 2386405"/>
              <a:gd name="connsiteX4" fmla="*/ 0 w 4389120"/>
              <a:gd name="connsiteY4" fmla="*/ 39445 h 2386405"/>
              <a:gd name="connsiteX0" fmla="*/ 0 w 4269450"/>
              <a:gd name="connsiteY0" fmla="*/ 158964 h 2386405"/>
              <a:gd name="connsiteX1" fmla="*/ 4269450 w 4269450"/>
              <a:gd name="connsiteY1" fmla="*/ 0 h 2386405"/>
              <a:gd name="connsiteX2" fmla="*/ 2775930 w 4269450"/>
              <a:gd name="connsiteY2" fmla="*/ 2366683 h 2386405"/>
              <a:gd name="connsiteX3" fmla="*/ 27616 w 4269450"/>
              <a:gd name="connsiteY3" fmla="*/ 2386405 h 2386405"/>
              <a:gd name="connsiteX4" fmla="*/ 0 w 4269450"/>
              <a:gd name="connsiteY4" fmla="*/ 158964 h 2386405"/>
              <a:gd name="connsiteX0" fmla="*/ 0 w 4251039"/>
              <a:gd name="connsiteY0" fmla="*/ 75300 h 2386405"/>
              <a:gd name="connsiteX1" fmla="*/ 4251039 w 4251039"/>
              <a:gd name="connsiteY1" fmla="*/ 0 h 2386405"/>
              <a:gd name="connsiteX2" fmla="*/ 2757519 w 4251039"/>
              <a:gd name="connsiteY2" fmla="*/ 2366683 h 2386405"/>
              <a:gd name="connsiteX3" fmla="*/ 9205 w 4251039"/>
              <a:gd name="connsiteY3" fmla="*/ 2386405 h 2386405"/>
              <a:gd name="connsiteX4" fmla="*/ 0 w 4251039"/>
              <a:gd name="connsiteY4" fmla="*/ 75300 h 2386405"/>
              <a:gd name="connsiteX0" fmla="*/ 0 w 4241834"/>
              <a:gd name="connsiteY0" fmla="*/ 0 h 2311105"/>
              <a:gd name="connsiteX1" fmla="*/ 4241834 w 4241834"/>
              <a:gd name="connsiteY1" fmla="*/ 20316 h 2311105"/>
              <a:gd name="connsiteX2" fmla="*/ 2757519 w 4241834"/>
              <a:gd name="connsiteY2" fmla="*/ 2291383 h 2311105"/>
              <a:gd name="connsiteX3" fmla="*/ 9205 w 4241834"/>
              <a:gd name="connsiteY3" fmla="*/ 2311105 h 2311105"/>
              <a:gd name="connsiteX4" fmla="*/ 0 w 4241834"/>
              <a:gd name="connsiteY4" fmla="*/ 0 h 2311105"/>
              <a:gd name="connsiteX0" fmla="*/ 4593480 w 8835314"/>
              <a:gd name="connsiteY0" fmla="*/ 0 h 2291383"/>
              <a:gd name="connsiteX1" fmla="*/ 8835314 w 8835314"/>
              <a:gd name="connsiteY1" fmla="*/ 20316 h 2291383"/>
              <a:gd name="connsiteX2" fmla="*/ 7350999 w 8835314"/>
              <a:gd name="connsiteY2" fmla="*/ 2291383 h 2291383"/>
              <a:gd name="connsiteX3" fmla="*/ 1 w 8835314"/>
              <a:gd name="connsiteY3" fmla="*/ 2287201 h 2291383"/>
              <a:gd name="connsiteX4" fmla="*/ 4593480 w 8835314"/>
              <a:gd name="connsiteY4" fmla="*/ 0 h 2291383"/>
              <a:gd name="connsiteX0" fmla="*/ 0 w 8853724"/>
              <a:gd name="connsiteY0" fmla="*/ 0 h 2315287"/>
              <a:gd name="connsiteX1" fmla="*/ 8853724 w 8853724"/>
              <a:gd name="connsiteY1" fmla="*/ 44220 h 2315287"/>
              <a:gd name="connsiteX2" fmla="*/ 7369409 w 8853724"/>
              <a:gd name="connsiteY2" fmla="*/ 2315287 h 2315287"/>
              <a:gd name="connsiteX3" fmla="*/ 18411 w 8853724"/>
              <a:gd name="connsiteY3" fmla="*/ 2311105 h 2315287"/>
              <a:gd name="connsiteX4" fmla="*/ 0 w 8853724"/>
              <a:gd name="connsiteY4" fmla="*/ 0 h 2315287"/>
              <a:gd name="connsiteX0" fmla="*/ 885 w 8854609"/>
              <a:gd name="connsiteY0" fmla="*/ 0 h 2315287"/>
              <a:gd name="connsiteX1" fmla="*/ 8854609 w 8854609"/>
              <a:gd name="connsiteY1" fmla="*/ 44220 h 2315287"/>
              <a:gd name="connsiteX2" fmla="*/ 7370294 w 8854609"/>
              <a:gd name="connsiteY2" fmla="*/ 2315287 h 2315287"/>
              <a:gd name="connsiteX3" fmla="*/ 885 w 8854609"/>
              <a:gd name="connsiteY3" fmla="*/ 2299153 h 2315287"/>
              <a:gd name="connsiteX4" fmla="*/ 885 w 8854609"/>
              <a:gd name="connsiteY4" fmla="*/ 0 h 231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4609" h="2315287">
                <a:moveTo>
                  <a:pt x="885" y="0"/>
                </a:moveTo>
                <a:lnTo>
                  <a:pt x="8854609" y="44220"/>
                </a:lnTo>
                <a:lnTo>
                  <a:pt x="7370294" y="2315287"/>
                </a:lnTo>
                <a:lnTo>
                  <a:pt x="885" y="2299153"/>
                </a:lnTo>
                <a:cubicBezTo>
                  <a:pt x="-2183" y="1528785"/>
                  <a:pt x="3953" y="770368"/>
                  <a:pt x="885" y="0"/>
                </a:cubicBezTo>
                <a:close/>
              </a:path>
            </a:pathLst>
          </a:custGeom>
          <a:solidFill>
            <a:srgbClr val="EB0051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275114" y="-468086"/>
            <a:ext cx="2533378" cy="2950029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" y="5732504"/>
            <a:ext cx="3614056" cy="946883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2275115" y="2424986"/>
            <a:ext cx="9500488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800" dirty="0">
                <a:solidFill>
                  <a:srgbClr val="EB0051"/>
                </a:solidFill>
                <a:latin typeface="PT Sans" panose="020B0503020203020204" pitchFamily="34" charset="0"/>
              </a:rPr>
              <a:t>Français</a:t>
            </a:r>
          </a:p>
          <a:p>
            <a:endParaRPr lang="fr-FR" sz="6000" dirty="0">
              <a:solidFill>
                <a:srgbClr val="3F2817"/>
              </a:solidFill>
              <a:latin typeface="PT Sans" panose="020B0503020203020204" pitchFamily="34" charset="0"/>
            </a:endParaRPr>
          </a:p>
          <a:p>
            <a:r>
              <a:rPr lang="fr-FR" sz="6000" dirty="0">
                <a:solidFill>
                  <a:srgbClr val="3F2817"/>
                </a:solidFill>
                <a:latin typeface="PT Sans" panose="020B0503020203020204" pitchFamily="34" charset="0"/>
              </a:rPr>
              <a:t>Conseils pour la prononciation</a:t>
            </a:r>
          </a:p>
          <a:p>
            <a:r>
              <a:rPr lang="fr-FR" sz="6000" i="1" dirty="0">
                <a:solidFill>
                  <a:srgbClr val="3F2817"/>
                </a:solidFill>
                <a:latin typeface="PT Sans" panose="020B05030202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p1">
            <a:hlinkClick r:id="" action="ppaction://media"/>
            <a:extLst>
              <a:ext uri="{FF2B5EF4-FFF2-40B4-BE49-F238E27FC236}">
                <a16:creationId xmlns:a16="http://schemas.microsoft.com/office/drawing/2014/main" id="{97FA1B04-5C13-4471-9268-41DE741D4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0075" y="2446398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0F15B7-52E3-4D48-A3DA-D4EF30ED0B19}"/>
              </a:ext>
            </a:extLst>
          </p:cNvPr>
          <p:cNvSpPr txBox="1"/>
          <p:nvPr/>
        </p:nvSpPr>
        <p:spPr>
          <a:xfrm>
            <a:off x="4291307" y="357077"/>
            <a:ext cx="7270811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Voici quelques conseils </a:t>
            </a:r>
            <a:br>
              <a:rPr lang="fr-FR" sz="28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fr-FR" sz="28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pour acquérir une prononciation bien française :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31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31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3" name="Image 12" descr="Une image contenant texte, portabl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7948B325-2FDF-49DC-9A8C-BEDCA75DE2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21736" b="-2"/>
          <a:stretch/>
        </p:blipFill>
        <p:spPr>
          <a:xfrm flipH="1"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A6B88D-4C45-49AA-A220-BCEF5A98C31A}"/>
              </a:ext>
            </a:extLst>
          </p:cNvPr>
          <p:cNvSpPr txBox="1"/>
          <p:nvPr/>
        </p:nvSpPr>
        <p:spPr>
          <a:xfrm>
            <a:off x="5425440" y="1802522"/>
            <a:ext cx="6200483" cy="155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defTabSz="914400">
              <a:lnSpc>
                <a:spcPct val="90000"/>
              </a:lnSpc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effectLst/>
              </a:rPr>
              <a:t>Vous allez pratiquer avec votre formateur. </a:t>
            </a:r>
            <a:br>
              <a:rPr lang="fr-FR" sz="2400" dirty="0">
                <a:solidFill>
                  <a:srgbClr val="000000"/>
                </a:solidFill>
                <a:effectLst/>
              </a:rPr>
            </a:br>
            <a:r>
              <a:rPr lang="fr-FR" sz="2400" dirty="0">
                <a:solidFill>
                  <a:srgbClr val="000000"/>
                </a:solidFill>
                <a:effectLst/>
              </a:rPr>
              <a:t>N’hésitez pas  à répétez après lui, </a:t>
            </a:r>
            <a:br>
              <a:rPr lang="fr-FR" sz="2400" dirty="0">
                <a:solidFill>
                  <a:srgbClr val="000000"/>
                </a:solidFill>
                <a:effectLst/>
              </a:rPr>
            </a:br>
            <a:r>
              <a:rPr lang="fr-FR" sz="2400" dirty="0">
                <a:solidFill>
                  <a:srgbClr val="000000"/>
                </a:solidFill>
                <a:effectLst/>
              </a:rPr>
              <a:t>à lire à haute voix les consignes des exercices </a:t>
            </a:r>
            <a:br>
              <a:rPr lang="fr-FR" sz="2400" dirty="0">
                <a:solidFill>
                  <a:srgbClr val="000000"/>
                </a:solidFill>
                <a:effectLst/>
              </a:rPr>
            </a:br>
            <a:r>
              <a:rPr lang="fr-FR" sz="2400" dirty="0">
                <a:solidFill>
                  <a:srgbClr val="000000"/>
                </a:solidFill>
                <a:effectLst/>
              </a:rPr>
              <a:t>et les exemples donnés sur le support de cours.</a:t>
            </a:r>
          </a:p>
          <a:p>
            <a:pPr marL="114300" lvl="0" defTabSz="914400">
              <a:lnSpc>
                <a:spcPct val="90000"/>
              </a:lnSpc>
              <a:spcAft>
                <a:spcPts val="600"/>
              </a:spcAft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7426D1D-DAD2-4F07-A299-54A1EB4CC121}"/>
              </a:ext>
            </a:extLst>
          </p:cNvPr>
          <p:cNvSpPr txBox="1"/>
          <p:nvPr/>
        </p:nvSpPr>
        <p:spPr>
          <a:xfrm>
            <a:off x="5664695" y="3526265"/>
            <a:ext cx="6527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F9FD7"/>
                </a:solidFill>
              </a:rPr>
              <a:t>Here are some tips for acquiring a good French pronunciation :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9C7D81-6D59-4217-88B2-CB71418946AD}"/>
              </a:ext>
            </a:extLst>
          </p:cNvPr>
          <p:cNvSpPr txBox="1"/>
          <p:nvPr/>
        </p:nvSpPr>
        <p:spPr>
          <a:xfrm>
            <a:off x="6180952" y="4445270"/>
            <a:ext cx="6156664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7F9FD7"/>
                </a:solidFill>
              </a:rPr>
              <a:t>You will practice with your trainer. </a:t>
            </a:r>
          </a:p>
          <a:p>
            <a:pPr marL="114300" lvl="0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7F9FD7"/>
                </a:solidFill>
              </a:rPr>
              <a:t>Do not hesitate to repeat after him/her, </a:t>
            </a:r>
            <a:br>
              <a:rPr lang="en-US" sz="2400" i="1" dirty="0">
                <a:solidFill>
                  <a:srgbClr val="7F9FD7"/>
                </a:solidFill>
              </a:rPr>
            </a:br>
            <a:r>
              <a:rPr lang="en-US" sz="2400" i="1" dirty="0">
                <a:solidFill>
                  <a:srgbClr val="7F9FD7"/>
                </a:solidFill>
              </a:rPr>
              <a:t>to read aloud the instructions of the exercises and the examples given on the training document.</a:t>
            </a:r>
            <a:endParaRPr lang="fr-FR" sz="2400" i="1" dirty="0">
              <a:solidFill>
                <a:srgbClr val="7F9FD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2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6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5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P2">
            <a:hlinkClick r:id="" action="ppaction://media"/>
            <a:extLst>
              <a:ext uri="{FF2B5EF4-FFF2-40B4-BE49-F238E27FC236}">
                <a16:creationId xmlns:a16="http://schemas.microsoft.com/office/drawing/2014/main" id="{481BE6A0-E9B7-48FF-B200-F64B77004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5348" y="3220545"/>
            <a:ext cx="487363" cy="4873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9869774-194B-42AD-A52E-73F730F7C7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5738" r="20486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C5D4B6C-B5A8-4E68-A262-664BAB70123D}"/>
              </a:ext>
            </a:extLst>
          </p:cNvPr>
          <p:cNvSpPr txBox="1"/>
          <p:nvPr/>
        </p:nvSpPr>
        <p:spPr>
          <a:xfrm>
            <a:off x="4844236" y="1255813"/>
            <a:ext cx="7296564" cy="2283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r" defTabSz="914400">
              <a:lnSpc>
                <a:spcPct val="90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0000"/>
                </a:solidFill>
                <a:effectLst/>
              </a:rPr>
              <a:t>Écoutez la radio française quelques minutes par jour. </a:t>
            </a:r>
            <a:br>
              <a:rPr lang="fr-FR" sz="2400" dirty="0">
                <a:solidFill>
                  <a:srgbClr val="000000"/>
                </a:solidFill>
                <a:effectLst/>
              </a:rPr>
            </a:br>
            <a:r>
              <a:rPr lang="fr-FR" sz="2400" dirty="0">
                <a:solidFill>
                  <a:srgbClr val="000000"/>
                </a:solidFill>
                <a:effectLst/>
              </a:rPr>
              <a:t>Même si vous ne comprenez pas, </a:t>
            </a:r>
            <a:br>
              <a:rPr lang="fr-FR" sz="2400" dirty="0">
                <a:solidFill>
                  <a:srgbClr val="000000"/>
                </a:solidFill>
                <a:effectLst/>
              </a:rPr>
            </a:br>
            <a:r>
              <a:rPr lang="fr-FR" sz="2400" dirty="0">
                <a:solidFill>
                  <a:srgbClr val="000000"/>
                </a:solidFill>
                <a:effectLst/>
              </a:rPr>
              <a:t>vous pouvez vous familiariser avec les sons, le rythme ... </a:t>
            </a:r>
            <a:br>
              <a:rPr lang="fr-FR" sz="2400" dirty="0">
                <a:solidFill>
                  <a:srgbClr val="000000"/>
                </a:solidFill>
                <a:effectLst/>
              </a:rPr>
            </a:br>
            <a:r>
              <a:rPr lang="fr-FR" sz="2400" dirty="0">
                <a:solidFill>
                  <a:srgbClr val="000000"/>
                </a:solidFill>
                <a:effectLst/>
              </a:rPr>
              <a:t>et petit à petit vous reconnaitrez quelques mots.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382B89-5D4D-4B70-BD09-55D979A9B442}"/>
              </a:ext>
            </a:extLst>
          </p:cNvPr>
          <p:cNvSpPr txBox="1"/>
          <p:nvPr/>
        </p:nvSpPr>
        <p:spPr>
          <a:xfrm>
            <a:off x="5316866" y="3707908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F9FD7"/>
                </a:solidFill>
              </a:rPr>
              <a:t>Listen to the French radio a few minutes a day. </a:t>
            </a:r>
            <a:br>
              <a:rPr lang="en-GB" sz="2400" i="1" dirty="0">
                <a:solidFill>
                  <a:srgbClr val="7F9FD7"/>
                </a:solidFill>
              </a:rPr>
            </a:br>
            <a:r>
              <a:rPr lang="en-GB" sz="2400" i="1" dirty="0">
                <a:solidFill>
                  <a:srgbClr val="7F9FD7"/>
                </a:solidFill>
              </a:rPr>
              <a:t>Even if you don't understand, your ear will get used to the sounds, the rhythm... and after a little while you will recognise some words.</a:t>
            </a:r>
          </a:p>
        </p:txBody>
      </p:sp>
    </p:spTree>
    <p:extLst>
      <p:ext uri="{BB962C8B-B14F-4D97-AF65-F5344CB8AC3E}">
        <p14:creationId xmlns:p14="http://schemas.microsoft.com/office/powerpoint/2010/main" val="22054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4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P3">
            <a:hlinkClick r:id="" action="ppaction://media"/>
            <a:extLst>
              <a:ext uri="{FF2B5EF4-FFF2-40B4-BE49-F238E27FC236}">
                <a16:creationId xmlns:a16="http://schemas.microsoft.com/office/drawing/2014/main" id="{F5D6B814-405F-49CC-895D-1B3E1B77D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5379" y="4485798"/>
            <a:ext cx="487363" cy="487363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AA8A64-16F4-4D37-A630-AB6A3C4EEF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67" r="21242"/>
          <a:stretch/>
        </p:blipFill>
        <p:spPr>
          <a:xfrm>
            <a:off x="20" y="2600960"/>
            <a:ext cx="3796797" cy="425704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3C8D39-FB45-4A5C-A615-A2F4C5136CCC}"/>
              </a:ext>
            </a:extLst>
          </p:cNvPr>
          <p:cNvSpPr txBox="1"/>
          <p:nvPr/>
        </p:nvSpPr>
        <p:spPr>
          <a:xfrm>
            <a:off x="3911600" y="837397"/>
            <a:ext cx="7904479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0" defTabSz="914400">
              <a:lnSpc>
                <a:spcPct val="90000"/>
              </a:lnSpc>
              <a:spcAft>
                <a:spcPts val="800"/>
              </a:spcAft>
            </a:pPr>
            <a:r>
              <a:rPr lang="fr-FR" sz="2400" dirty="0">
                <a:effectLst/>
              </a:rPr>
              <a:t>Quand vous faites le e-learning, écoutez attentivement </a:t>
            </a:r>
            <a:br>
              <a:rPr lang="fr-FR" sz="2400" dirty="0">
                <a:effectLst/>
              </a:rPr>
            </a:br>
            <a:r>
              <a:rPr lang="fr-FR" sz="2400" dirty="0">
                <a:effectLst/>
              </a:rPr>
              <a:t>les petits dialogues des exercices de compréhension. </a:t>
            </a:r>
            <a:br>
              <a:rPr lang="fr-FR" sz="2400" dirty="0">
                <a:effectLst/>
              </a:rPr>
            </a:br>
            <a:r>
              <a:rPr lang="fr-FR" sz="2400" dirty="0">
                <a:effectLst/>
              </a:rPr>
              <a:t>Quand le texte du dialogue est repris dans l’exercice, n’hésitez pas à relancer l’audio et à parler à haute voix </a:t>
            </a:r>
            <a:br>
              <a:rPr lang="fr-FR" sz="2400" dirty="0">
                <a:effectLst/>
              </a:rPr>
            </a:br>
            <a:r>
              <a:rPr lang="fr-FR" sz="2400" dirty="0">
                <a:effectLst/>
              </a:rPr>
              <a:t>en couvrant les voix enregistrées. </a:t>
            </a:r>
            <a:br>
              <a:rPr lang="fr-FR" sz="2400" dirty="0">
                <a:effectLst/>
              </a:rPr>
            </a:br>
            <a:r>
              <a:rPr lang="fr-FR" sz="2400" dirty="0">
                <a:effectLst/>
              </a:rPr>
              <a:t>C’est important de connecter le mot lu, le son entendu </a:t>
            </a:r>
            <a:br>
              <a:rPr lang="fr-FR" sz="2400" dirty="0">
                <a:effectLst/>
              </a:rPr>
            </a:br>
            <a:r>
              <a:rPr lang="fr-FR" sz="2400" dirty="0">
                <a:effectLst/>
              </a:rPr>
              <a:t>et la prononciation correspondante</a:t>
            </a:r>
            <a:r>
              <a:rPr lang="fr-FR" sz="2000" dirty="0">
                <a:effectLst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C2F911-F6F2-47ED-80CA-510F11BD592A}"/>
              </a:ext>
            </a:extLst>
          </p:cNvPr>
          <p:cNvSpPr txBox="1"/>
          <p:nvPr/>
        </p:nvSpPr>
        <p:spPr>
          <a:xfrm>
            <a:off x="4500881" y="3429000"/>
            <a:ext cx="76006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F9FD7"/>
                </a:solidFill>
              </a:rPr>
              <a:t>When doing the e-learning, listen carefully to the short dialogues in the oral comprehension exercises. </a:t>
            </a:r>
            <a:br>
              <a:rPr lang="en-GB" sz="2400" i="1" dirty="0">
                <a:solidFill>
                  <a:srgbClr val="7F9FD7"/>
                </a:solidFill>
              </a:rPr>
            </a:br>
            <a:r>
              <a:rPr lang="en-GB" sz="2400" i="1" dirty="0">
                <a:solidFill>
                  <a:srgbClr val="7F9FD7"/>
                </a:solidFill>
              </a:rPr>
              <a:t>When the text of the dialogue is repeated in the exercise,</a:t>
            </a:r>
            <a:br>
              <a:rPr lang="en-GB" sz="2400" i="1" dirty="0">
                <a:solidFill>
                  <a:srgbClr val="7F9FD7"/>
                </a:solidFill>
              </a:rPr>
            </a:br>
            <a:r>
              <a:rPr lang="en-GB" sz="2400" i="1" dirty="0">
                <a:solidFill>
                  <a:srgbClr val="7F9FD7"/>
                </a:solidFill>
              </a:rPr>
              <a:t> do not hesitate to play the audio again and speak out loud, covering the recorded voices. It is important to connect </a:t>
            </a:r>
            <a:br>
              <a:rPr lang="en-GB" sz="2400" i="1" dirty="0">
                <a:solidFill>
                  <a:srgbClr val="7F9FD7"/>
                </a:solidFill>
              </a:rPr>
            </a:br>
            <a:r>
              <a:rPr lang="en-GB" sz="2400" i="1" dirty="0">
                <a:solidFill>
                  <a:srgbClr val="7F9FD7"/>
                </a:solidFill>
              </a:rPr>
              <a:t>the word read, the sound heard and the corresponding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38213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9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4-a">
            <a:hlinkClick r:id="" action="ppaction://media"/>
            <a:extLst>
              <a:ext uri="{FF2B5EF4-FFF2-40B4-BE49-F238E27FC236}">
                <a16:creationId xmlns:a16="http://schemas.microsoft.com/office/drawing/2014/main" id="{F8FF65E9-BFC9-47D1-A3E0-413D9A972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30749" y="1238537"/>
            <a:ext cx="487363" cy="487363"/>
          </a:xfrm>
          <a:prstGeom prst="rect">
            <a:avLst/>
          </a:prstGeom>
        </p:spPr>
      </p:pic>
      <p:pic>
        <p:nvPicPr>
          <p:cNvPr id="9" name="PP4-b">
            <a:hlinkClick r:id="" action="ppaction://media"/>
            <a:extLst>
              <a:ext uri="{FF2B5EF4-FFF2-40B4-BE49-F238E27FC236}">
                <a16:creationId xmlns:a16="http://schemas.microsoft.com/office/drawing/2014/main" id="{F4B68F19-B0DD-46A3-B3B2-0B70E7F0F0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45339" y="3562794"/>
            <a:ext cx="487363" cy="487363"/>
          </a:xfrm>
          <a:prstGeom prst="rect">
            <a:avLst/>
          </a:prstGeom>
        </p:spPr>
      </p:pic>
      <p:pic>
        <p:nvPicPr>
          <p:cNvPr id="18" name="escargot">
            <a:hlinkClick r:id="" action="ppaction://media"/>
            <a:extLst>
              <a:ext uri="{FF2B5EF4-FFF2-40B4-BE49-F238E27FC236}">
                <a16:creationId xmlns:a16="http://schemas.microsoft.com/office/drawing/2014/main" id="{8C524E3D-CAE0-4D28-BD1E-7BD048F9A6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30748" y="3075578"/>
            <a:ext cx="487363" cy="487363"/>
          </a:xfrm>
          <a:prstGeom prst="rect">
            <a:avLst/>
          </a:prstGeom>
        </p:spPr>
      </p:pic>
      <p:pic>
        <p:nvPicPr>
          <p:cNvPr id="20" name="escargot">
            <a:hlinkClick r:id="" action="ppaction://media"/>
            <a:extLst>
              <a:ext uri="{FF2B5EF4-FFF2-40B4-BE49-F238E27FC236}">
                <a16:creationId xmlns:a16="http://schemas.microsoft.com/office/drawing/2014/main" id="{13FED8C5-03A7-46F3-BAEC-0D45E43D20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30747" y="3965821"/>
            <a:ext cx="487363" cy="487363"/>
          </a:xfrm>
          <a:prstGeom prst="rect">
            <a:avLst/>
          </a:prstGeom>
        </p:spPr>
      </p:pic>
      <p:pic>
        <p:nvPicPr>
          <p:cNvPr id="24" name="aurevoir">
            <a:hlinkClick r:id="" action="ppaction://media"/>
            <a:extLst>
              <a:ext uri="{FF2B5EF4-FFF2-40B4-BE49-F238E27FC236}">
                <a16:creationId xmlns:a16="http://schemas.microsoft.com/office/drawing/2014/main" id="{C427B0BC-75D5-4F5B-991C-704E3046A3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45339" y="4962266"/>
            <a:ext cx="487363" cy="487363"/>
          </a:xfrm>
          <a:prstGeom prst="rect">
            <a:avLst/>
          </a:prstGeom>
        </p:spPr>
      </p:pic>
      <p:pic>
        <p:nvPicPr>
          <p:cNvPr id="25" name="bonjour">
            <a:hlinkClick r:id="" action="ppaction://media"/>
            <a:extLst>
              <a:ext uri="{FF2B5EF4-FFF2-40B4-BE49-F238E27FC236}">
                <a16:creationId xmlns:a16="http://schemas.microsoft.com/office/drawing/2014/main" id="{AA871026-446C-47B3-9714-25C40F9B25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71898" y="4518218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D3A569-DA1E-4AAA-87B8-8C01809D4A3E}"/>
              </a:ext>
            </a:extLst>
          </p:cNvPr>
          <p:cNvSpPr/>
          <p:nvPr/>
        </p:nvSpPr>
        <p:spPr>
          <a:xfrm>
            <a:off x="8564053" y="966577"/>
            <a:ext cx="3561504" cy="460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4F5C7A-A4D5-4F2E-A332-F2746027A857}"/>
              </a:ext>
            </a:extLst>
          </p:cNvPr>
          <p:cNvSpPr txBox="1"/>
          <p:nvPr/>
        </p:nvSpPr>
        <p:spPr>
          <a:xfrm>
            <a:off x="627008" y="1688810"/>
            <a:ext cx="8804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N’hésitez pas à décomposer les mots difficiles </a:t>
            </a:r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plusieurs syllabes et  à les répéter lentement.	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A057C3-2EE5-42A7-84EC-E75FF0D63A3F}"/>
              </a:ext>
            </a:extLst>
          </p:cNvPr>
          <p:cNvSpPr txBox="1"/>
          <p:nvPr/>
        </p:nvSpPr>
        <p:spPr>
          <a:xfrm>
            <a:off x="8547371" y="3077682"/>
            <a:ext cx="609452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EB005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escargot		es / car/  </a:t>
            </a:r>
            <a:r>
              <a:rPr lang="fr-FR" sz="2400" dirty="0" err="1">
                <a:solidFill>
                  <a:srgbClr val="EB005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fr-FR" sz="2400" dirty="0">
                <a:solidFill>
                  <a:srgbClr val="EB005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E22BDB-8C88-49FB-8CBC-7C4B671DE666}"/>
              </a:ext>
            </a:extLst>
          </p:cNvPr>
          <p:cNvSpPr txBox="1"/>
          <p:nvPr/>
        </p:nvSpPr>
        <p:spPr>
          <a:xfrm>
            <a:off x="763479" y="3723643"/>
            <a:ext cx="609452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vous prenez des notes en français, </a:t>
            </a:r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noter entre crochets une version phonétique personnelle des mots difficiles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F4129A-BAAB-4574-9119-D3E4FA03DC89}"/>
              </a:ext>
            </a:extLst>
          </p:cNvPr>
          <p:cNvSpPr txBox="1"/>
          <p:nvPr/>
        </p:nvSpPr>
        <p:spPr>
          <a:xfrm>
            <a:off x="7621838" y="4002478"/>
            <a:ext cx="456462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escargot		[S  car   go]</a:t>
            </a:r>
            <a:endParaRPr lang="fr-FR" sz="2400" dirty="0">
              <a:solidFill>
                <a:srgbClr val="EB0051"/>
              </a:solidFill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23BDDE-15F9-43B9-8A22-2A3CFA6445A6}"/>
              </a:ext>
            </a:extLst>
          </p:cNvPr>
          <p:cNvSpPr txBox="1"/>
          <p:nvPr/>
        </p:nvSpPr>
        <p:spPr>
          <a:xfrm>
            <a:off x="7605213" y="4474760"/>
            <a:ext cx="609452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</a:pPr>
            <a:r>
              <a:rPr lang="fr-FR" sz="2400" dirty="0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bonjour !  	     	[ </a:t>
            </a:r>
            <a:r>
              <a:rPr lang="fr-FR" sz="2400" dirty="0" err="1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bõ-joor</a:t>
            </a:r>
            <a:r>
              <a:rPr lang="fr-FR" sz="2400" dirty="0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]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7EF3B1C-13C2-4926-81D2-5C91F0EFD74D}"/>
              </a:ext>
            </a:extLst>
          </p:cNvPr>
          <p:cNvSpPr txBox="1"/>
          <p:nvPr/>
        </p:nvSpPr>
        <p:spPr>
          <a:xfrm>
            <a:off x="7555338" y="4938300"/>
            <a:ext cx="609452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</a:pPr>
            <a:r>
              <a:rPr lang="fr-FR" sz="2400" dirty="0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 revoir !		</a:t>
            </a:r>
            <a:r>
              <a:rPr lang="en-GB" sz="2400" dirty="0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[ o  </a:t>
            </a:r>
            <a:r>
              <a:rPr lang="en-GB" sz="2400" dirty="0" err="1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sz="2400" dirty="0">
                <a:solidFill>
                  <a:srgbClr val="EB005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woo R</a:t>
            </a:r>
            <a:r>
              <a:rPr lang="en-GB" sz="2400" dirty="0">
                <a:solidFill>
                  <a:srgbClr val="EB00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fr-FR" sz="2400" dirty="0">
              <a:solidFill>
                <a:srgbClr val="EB00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C9CCEC8-BF40-424A-9AF2-30FB0D72ED36}"/>
              </a:ext>
            </a:extLst>
          </p:cNvPr>
          <p:cNvSpPr txBox="1"/>
          <p:nvPr/>
        </p:nvSpPr>
        <p:spPr>
          <a:xfrm>
            <a:off x="2252363" y="273736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F9FD7"/>
                </a:solidFill>
              </a:rPr>
              <a:t>Do not hesitate to break down difficult words into several syllables and repeat them slowly.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85BB62-D56B-4289-870D-0C09A857C2CF}"/>
              </a:ext>
            </a:extLst>
          </p:cNvPr>
          <p:cNvSpPr txBox="1"/>
          <p:nvPr/>
        </p:nvSpPr>
        <p:spPr>
          <a:xfrm>
            <a:off x="2058941" y="5227523"/>
            <a:ext cx="8903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F9FD7"/>
                </a:solidFill>
              </a:rPr>
              <a:t>When taking notes in French, </a:t>
            </a:r>
            <a:br>
              <a:rPr lang="en-GB" sz="2400" i="1" dirty="0">
                <a:solidFill>
                  <a:srgbClr val="7F9FD7"/>
                </a:solidFill>
              </a:rPr>
            </a:br>
            <a:r>
              <a:rPr lang="en-GB" sz="2400" i="1" dirty="0">
                <a:solidFill>
                  <a:srgbClr val="7F9FD7"/>
                </a:solidFill>
              </a:rPr>
              <a:t>you can write down a personal phonetic version </a:t>
            </a:r>
            <a:br>
              <a:rPr lang="en-GB" sz="2400" i="1" dirty="0">
                <a:solidFill>
                  <a:srgbClr val="7F9FD7"/>
                </a:solidFill>
              </a:rPr>
            </a:br>
            <a:r>
              <a:rPr lang="en-GB" sz="2400" i="1" dirty="0">
                <a:solidFill>
                  <a:srgbClr val="7F9FD7"/>
                </a:solidFill>
              </a:rPr>
              <a:t>of difficult words in brackets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69880E-0F36-46D7-A88A-FA65EBD39C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9773" y="980008"/>
            <a:ext cx="3470064" cy="16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0"/>
    </mc:Choice>
    <mc:Fallback xmlns="">
      <p:transition spd="slow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602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952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02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2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272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33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25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138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6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3" grpId="0"/>
      <p:bldP spid="17" grpId="0"/>
      <p:bldP spid="1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motclé">
            <a:hlinkClick r:id="" action="ppaction://media"/>
            <a:extLst>
              <a:ext uri="{FF2B5EF4-FFF2-40B4-BE49-F238E27FC236}">
                <a16:creationId xmlns:a16="http://schemas.microsoft.com/office/drawing/2014/main" id="{51C550DD-D070-48B4-9502-B77050186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769" y="894000"/>
            <a:ext cx="355988" cy="355988"/>
          </a:xfrm>
          <a:prstGeom prst="rect">
            <a:avLst/>
          </a:prstGeom>
        </p:spPr>
      </p:pic>
      <p:pic>
        <p:nvPicPr>
          <p:cNvPr id="24" name="pp5-b">
            <a:hlinkClick r:id="" action="ppaction://media"/>
            <a:extLst>
              <a:ext uri="{FF2B5EF4-FFF2-40B4-BE49-F238E27FC236}">
                <a16:creationId xmlns:a16="http://schemas.microsoft.com/office/drawing/2014/main" id="{7D77A69A-9408-4B7E-9739-34B0A6B7D8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052" y="818644"/>
            <a:ext cx="487363" cy="487363"/>
          </a:xfrm>
          <a:prstGeom prst="rect">
            <a:avLst/>
          </a:prstGeom>
        </p:spPr>
      </p:pic>
      <p:pic>
        <p:nvPicPr>
          <p:cNvPr id="23" name="pp5-a">
            <a:hlinkClick r:id="" action="ppaction://media"/>
            <a:extLst>
              <a:ext uri="{FF2B5EF4-FFF2-40B4-BE49-F238E27FC236}">
                <a16:creationId xmlns:a16="http://schemas.microsoft.com/office/drawing/2014/main" id="{E737721F-361B-4722-8E18-EC86A3C982D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8223" y="996669"/>
            <a:ext cx="487363" cy="48736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ED44574-31D5-4F20-BA56-F682549A4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0757"/>
            <a:ext cx="1745390" cy="1163139"/>
          </a:xfrm>
          <a:prstGeom prst="rect">
            <a:avLst/>
          </a:prstGeom>
        </p:spPr>
      </p:pic>
      <p:pic>
        <p:nvPicPr>
          <p:cNvPr id="16" name="Image 15" descr="Une image contenant personne, femme, souriant, posant&#10;&#10;Description générée automatiquement">
            <a:extLst>
              <a:ext uri="{FF2B5EF4-FFF2-40B4-BE49-F238E27FC236}">
                <a16:creationId xmlns:a16="http://schemas.microsoft.com/office/drawing/2014/main" id="{E36696C4-6881-49FD-A239-3A86EF8525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6336" y="3758479"/>
            <a:ext cx="4754880" cy="31699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A494525-6E71-42BA-A3B6-7C5909AAA6EE}"/>
              </a:ext>
            </a:extLst>
          </p:cNvPr>
          <p:cNvSpPr/>
          <p:nvPr/>
        </p:nvSpPr>
        <p:spPr>
          <a:xfrm>
            <a:off x="2507204" y="3486889"/>
            <a:ext cx="7062027" cy="355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C94345-4DDB-469E-89F3-56B7D6731772}"/>
              </a:ext>
            </a:extLst>
          </p:cNvPr>
          <p:cNvSpPr txBox="1"/>
          <p:nvPr/>
        </p:nvSpPr>
        <p:spPr>
          <a:xfrm>
            <a:off x="1668224" y="341255"/>
            <a:ext cx="10629185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Identifiez, avec l’aide de votre formateur, vos difficultés personnelles. </a:t>
            </a:r>
            <a:b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 sont souvent des sons qui n’existent pas dans votre propre langue. </a:t>
            </a:r>
            <a:b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Trouvez, toujours avec l’aide de votre formateur, quelques mots-clés, comprenant ce son, </a:t>
            </a:r>
            <a:b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exercez-vous souvent à les prononcer.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650B13-C522-4E1E-806C-EE23477E9A34}"/>
              </a:ext>
            </a:extLst>
          </p:cNvPr>
          <p:cNvSpPr txBox="1"/>
          <p:nvPr/>
        </p:nvSpPr>
        <p:spPr>
          <a:xfrm>
            <a:off x="1668224" y="3467260"/>
            <a:ext cx="916949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rgbClr val="EB005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 difficile à prononcer : u		mots clés : un bus, la vue, ....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211F26-5760-47CA-A0AE-2F741CBDFB91}"/>
              </a:ext>
            </a:extLst>
          </p:cNvPr>
          <p:cNvSpPr txBox="1"/>
          <p:nvPr/>
        </p:nvSpPr>
        <p:spPr>
          <a:xfrm>
            <a:off x="-211284" y="3983359"/>
            <a:ext cx="11083507" cy="116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Vous pouvez associer chaque son difficile à prononcer à un geste </a:t>
            </a:r>
            <a:b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 serrer le poing, toucher le nez ...) que vous ferez en répétant les mots clés. </a:t>
            </a:r>
            <a:b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C’est étrange, mais ça permet d’imprimer dans notre corps la bonne prononciation du son !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A210F7-2821-4E00-A4ED-71528749920F}"/>
              </a:ext>
            </a:extLst>
          </p:cNvPr>
          <p:cNvSpPr txBox="1"/>
          <p:nvPr/>
        </p:nvSpPr>
        <p:spPr>
          <a:xfrm>
            <a:off x="1319776" y="1982450"/>
            <a:ext cx="101610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i="1" dirty="0">
                <a:solidFill>
                  <a:srgbClr val="7F9FD7"/>
                </a:solidFill>
              </a:rPr>
              <a:t>Identify your personal difficulties, your trainer will help you solve the problem. It often due to sounds that do not exist in your own language. Find a few key words that include these sounds and practise pronouncing them often, again your trainer will help you.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E5F8B18-BC66-41FF-ABAD-058FCCC304EB}"/>
              </a:ext>
            </a:extLst>
          </p:cNvPr>
          <p:cNvSpPr txBox="1"/>
          <p:nvPr/>
        </p:nvSpPr>
        <p:spPr>
          <a:xfrm>
            <a:off x="872695" y="5343439"/>
            <a:ext cx="106080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i="1" dirty="0">
                <a:solidFill>
                  <a:srgbClr val="7F9FD7"/>
                </a:solidFill>
              </a:rPr>
              <a:t>You can associate each difficult sound to pronounce with a movement (clench your fist, </a:t>
            </a:r>
            <a:br>
              <a:rPr lang="en-GB" sz="2200" i="1" dirty="0">
                <a:solidFill>
                  <a:srgbClr val="7F9FD7"/>
                </a:solidFill>
              </a:rPr>
            </a:br>
            <a:r>
              <a:rPr lang="en-GB" sz="2200" i="1" dirty="0">
                <a:solidFill>
                  <a:srgbClr val="7F9FD7"/>
                </a:solidFill>
              </a:rPr>
              <a:t>touch your nose...). Make that movement while repeating the key words. It's strange,</a:t>
            </a:r>
            <a:br>
              <a:rPr lang="en-GB" sz="2200" i="1" dirty="0">
                <a:solidFill>
                  <a:srgbClr val="7F9FD7"/>
                </a:solidFill>
              </a:rPr>
            </a:br>
            <a:r>
              <a:rPr lang="en-GB" sz="2200" i="1" dirty="0">
                <a:solidFill>
                  <a:srgbClr val="7F9FD7"/>
                </a:solidFill>
              </a:rPr>
              <a:t> but it helps to imprint the correct pronunciation of the sound in your body!</a:t>
            </a:r>
          </a:p>
        </p:txBody>
      </p:sp>
    </p:spTree>
    <p:extLst>
      <p:ext uri="{BB962C8B-B14F-4D97-AF65-F5344CB8AC3E}">
        <p14:creationId xmlns:p14="http://schemas.microsoft.com/office/powerpoint/2010/main" val="11415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47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50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6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88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1" grpId="0" animBg="1"/>
      <p:bldP spid="9" grpId="0"/>
      <p:bldP spid="12" grpId="0"/>
      <p:bldP spid="14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6bis">
            <a:hlinkClick r:id="" action="ppaction://media"/>
            <a:extLst>
              <a:ext uri="{FF2B5EF4-FFF2-40B4-BE49-F238E27FC236}">
                <a16:creationId xmlns:a16="http://schemas.microsoft.com/office/drawing/2014/main" id="{D31EC56B-8C1E-477F-8E3C-5A06DE08E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39285" y="1445631"/>
            <a:ext cx="487363" cy="487363"/>
          </a:xfrm>
          <a:prstGeom prst="rect">
            <a:avLst/>
          </a:prstGeom>
        </p:spPr>
      </p:pic>
      <p:pic>
        <p:nvPicPr>
          <p:cNvPr id="6" name="pp6">
            <a:hlinkClick r:id="" action="ppaction://media"/>
            <a:extLst>
              <a:ext uri="{FF2B5EF4-FFF2-40B4-BE49-F238E27FC236}">
                <a16:creationId xmlns:a16="http://schemas.microsoft.com/office/drawing/2014/main" id="{3FF0FB5A-4758-4CC1-889A-0A39B6D248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39285" y="1450711"/>
            <a:ext cx="487363" cy="487363"/>
          </a:xfrm>
          <a:prstGeom prst="rect">
            <a:avLst/>
          </a:prstGeom>
        </p:spPr>
      </p:pic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F90D51-6D34-4928-A080-1AF22849F6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3" r="14625" b="2"/>
          <a:stretch/>
        </p:blipFill>
        <p:spPr>
          <a:xfrm>
            <a:off x="3460483" y="0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7A340C5-5A7F-4602-937C-A0C63DBE5F57}"/>
              </a:ext>
            </a:extLst>
          </p:cNvPr>
          <p:cNvSpPr txBox="1"/>
          <p:nvPr/>
        </p:nvSpPr>
        <p:spPr>
          <a:xfrm>
            <a:off x="416561" y="3204250"/>
            <a:ext cx="11280140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400" dirty="0">
                <a:effectLst/>
              </a:rPr>
              <a:t>Vous trouverez sur notre site quelques explications sur les sons utilisés en français </a:t>
            </a:r>
            <a:br>
              <a:rPr lang="fr-FR" sz="2400" dirty="0">
                <a:effectLst/>
              </a:rPr>
            </a:br>
            <a:r>
              <a:rPr lang="fr-FR" sz="2400" dirty="0">
                <a:effectLst/>
              </a:rPr>
              <a:t>et leur différentes orthographes.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400" dirty="0">
                <a:effectLst/>
              </a:rPr>
              <a:t>C’est tout un système que vous allez découvrir pas à pas!</a:t>
            </a:r>
            <a:endParaRPr lang="fr-FR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EEBD12-1524-48DD-9127-7729ABABE724}"/>
              </a:ext>
            </a:extLst>
          </p:cNvPr>
          <p:cNvSpPr txBox="1"/>
          <p:nvPr/>
        </p:nvSpPr>
        <p:spPr>
          <a:xfrm>
            <a:off x="1036320" y="4755747"/>
            <a:ext cx="9337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F9FD7"/>
                </a:solidFill>
              </a:rPr>
              <a:t>You’ll find further information on sounds and spelling on our site. </a:t>
            </a:r>
          </a:p>
          <a:p>
            <a:r>
              <a:rPr lang="en-GB" sz="2400" i="1" dirty="0">
                <a:solidFill>
                  <a:srgbClr val="7F9FD7"/>
                </a:solidFill>
              </a:rPr>
              <a:t>It’s a whole system that you’ll discover step by step! </a:t>
            </a:r>
          </a:p>
        </p:txBody>
      </p:sp>
    </p:spTree>
    <p:extLst>
      <p:ext uri="{BB962C8B-B14F-4D97-AF65-F5344CB8AC3E}">
        <p14:creationId xmlns:p14="http://schemas.microsoft.com/office/powerpoint/2010/main" val="7146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51869</TotalTime>
  <Words>695</Words>
  <Application>Microsoft Office PowerPoint</Application>
  <PresentationFormat>Grand écran</PresentationFormat>
  <Paragraphs>32</Paragraphs>
  <Slides>7</Slides>
  <Notes>1</Notes>
  <HiddenSlides>0</HiddenSlides>
  <MMClips>14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PT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DUVAL</dc:creator>
  <cp:lastModifiedBy>Hélène DUVAL</cp:lastModifiedBy>
  <cp:revision>238</cp:revision>
  <cp:lastPrinted>2019-03-12T20:00:31Z</cp:lastPrinted>
  <dcterms:created xsi:type="dcterms:W3CDTF">2017-06-20T19:52:37Z</dcterms:created>
  <dcterms:modified xsi:type="dcterms:W3CDTF">2021-04-29T15:49:11Z</dcterms:modified>
</cp:coreProperties>
</file>